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1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3.xml" ContentType="application/vnd.openxmlformats-officedocument.presentationml.notesSlide+xml"/>
  <Override PartName="/ppt/tags/tag89.xml" ContentType="application/vnd.openxmlformats-officedocument.presentationml.tags+xml"/>
  <Override PartName="/ppt/notesSlides/notesSlide1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5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  <p:sldMasterId id="2147483697" r:id="rId3"/>
    <p:sldMasterId id="2147483709" r:id="rId4"/>
    <p:sldMasterId id="2147483721" r:id="rId5"/>
    <p:sldMasterId id="2147483745" r:id="rId6"/>
  </p:sldMasterIdLst>
  <p:notesMasterIdLst>
    <p:notesMasterId r:id="rId54"/>
  </p:notesMasterIdLst>
  <p:sldIdLst>
    <p:sldId id="256" r:id="rId7"/>
    <p:sldId id="516" r:id="rId8"/>
    <p:sldId id="357" r:id="rId9"/>
    <p:sldId id="515" r:id="rId10"/>
    <p:sldId id="517" r:id="rId11"/>
    <p:sldId id="364" r:id="rId12"/>
    <p:sldId id="375" r:id="rId13"/>
    <p:sldId id="376" r:id="rId14"/>
    <p:sldId id="406" r:id="rId15"/>
    <p:sldId id="405" r:id="rId16"/>
    <p:sldId id="431" r:id="rId17"/>
    <p:sldId id="407" r:id="rId18"/>
    <p:sldId id="408" r:id="rId19"/>
    <p:sldId id="409" r:id="rId20"/>
    <p:sldId id="410" r:id="rId21"/>
    <p:sldId id="411" r:id="rId22"/>
    <p:sldId id="432" r:id="rId23"/>
    <p:sldId id="412" r:id="rId24"/>
    <p:sldId id="518" r:id="rId25"/>
    <p:sldId id="413" r:id="rId26"/>
    <p:sldId id="414" r:id="rId27"/>
    <p:sldId id="415" r:id="rId28"/>
    <p:sldId id="416" r:id="rId29"/>
    <p:sldId id="417" r:id="rId30"/>
    <p:sldId id="514" r:id="rId31"/>
    <p:sldId id="519" r:id="rId32"/>
    <p:sldId id="520" r:id="rId33"/>
    <p:sldId id="521" r:id="rId34"/>
    <p:sldId id="436" r:id="rId35"/>
    <p:sldId id="438" r:id="rId36"/>
    <p:sldId id="439" r:id="rId37"/>
    <p:sldId id="440" r:id="rId38"/>
    <p:sldId id="441" r:id="rId39"/>
    <p:sldId id="442" r:id="rId40"/>
    <p:sldId id="443" r:id="rId41"/>
    <p:sldId id="448" r:id="rId42"/>
    <p:sldId id="444" r:id="rId43"/>
    <p:sldId id="445" r:id="rId44"/>
    <p:sldId id="421" r:id="rId45"/>
    <p:sldId id="422" r:id="rId46"/>
    <p:sldId id="424" r:id="rId47"/>
    <p:sldId id="425" r:id="rId48"/>
    <p:sldId id="426" r:id="rId49"/>
    <p:sldId id="427" r:id="rId50"/>
    <p:sldId id="428" r:id="rId51"/>
    <p:sldId id="429" r:id="rId52"/>
    <p:sldId id="446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50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1" d="100"/>
          <a:sy n="71" d="100"/>
        </p:scale>
        <p:origin x="-2772" y="-1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F5F2E-4F06-C949-8A01-629B6EA24B49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08ED-37D9-F24B-BCD9-FD10A567C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C7BAC0-5962-487F-B777-CB4ADDC79E39}" type="slidenum">
              <a:rPr lang="en-US"/>
              <a:pPr/>
              <a:t>3</a:t>
            </a:fld>
            <a:endParaRPr lang="en-US"/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098" y="4343704"/>
            <a:ext cx="5485805" cy="411389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7A5AA-87FD-4EC9-8E92-B2FF5A3D7DB8}" type="slidenum">
              <a:rPr lang="en-US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9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89827" name="Notes Placeholder 2"/>
          <p:cNvSpPr>
            <a:spLocks noGrp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89828" name="Slide Number Placeholder 3"/>
          <p:cNvSpPr txBox="1">
            <a:spLocks noGrp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BCAE1B0C-2AAE-424D-AD6B-05DBC3691064}" type="slidenum">
              <a:rPr lang="de-CH" sz="1200" b="1">
                <a:solidFill>
                  <a:srgbClr val="EEECE1"/>
                </a:solidFill>
                <a:latin typeface="Trebuchet MS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de-CH" sz="1200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CA4759-83D2-444F-8613-4B1DEA908FE5}" type="slidenum">
              <a:rPr lang="en-US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1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91875" name="Notes Placeholder 2"/>
          <p:cNvSpPr>
            <a:spLocks noGrp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91876" name="Slide Number Placeholder 3"/>
          <p:cNvSpPr txBox="1">
            <a:spLocks noGrp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6A6C6761-598D-49AA-A842-CFC4430AA93E}" type="slidenum">
              <a:rPr lang="de-CH" sz="1200" b="1">
                <a:solidFill>
                  <a:srgbClr val="EEECE1"/>
                </a:solidFill>
                <a:latin typeface="Trebuchet MS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de-CH" sz="1200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EB0C7-CA7B-4AE9-ADCC-1FBCED0D610B}" type="slidenum">
              <a:rPr lang="en-US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3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93923" name="Notes Placeholder 2"/>
          <p:cNvSpPr>
            <a:spLocks noGrp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93924" name="Slide Number Placeholder 3"/>
          <p:cNvSpPr txBox="1">
            <a:spLocks noGrp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AD2F8270-8B9C-4D59-8949-1635396F34BA}" type="slidenum">
              <a:rPr lang="de-CH" sz="1200" b="1">
                <a:solidFill>
                  <a:srgbClr val="EEECE1"/>
                </a:solidFill>
                <a:latin typeface="Trebuchet MS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de-CH" sz="1200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6E9089-B36E-48B3-B6C3-FB8C310B32AD}" type="slidenum">
              <a:rPr lang="en-US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5970" name="Rectangle 7"/>
          <p:cNvSpPr txBox="1">
            <a:spLocks noGrp="1" noChangeArrowheads="1"/>
          </p:cNvSpPr>
          <p:nvPr/>
        </p:nvSpPr>
        <p:spPr bwMode="auto">
          <a:xfrm>
            <a:off x="3884414" y="8687405"/>
            <a:ext cx="2972098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2" tIns="48327" rIns="96652" bIns="48327" anchor="b"/>
          <a:lstStyle>
            <a:lvl1pPr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4862FBE5-A68F-41B5-AE5E-98F7739263A5}" type="slidenum">
              <a:rPr lang="en-US" sz="1300">
                <a:solidFill>
                  <a:srgbClr val="000000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95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95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6652" tIns="48327" rIns="96652" bIns="48327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608ED-37D9-F24B-BCD9-FD10A567CB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71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69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Compare to the output of classifier to the actual label</a:t>
            </a:r>
          </a:p>
          <a:p>
            <a:r>
              <a:rPr lang="en-US" dirty="0">
                <a:latin typeface="Calibri" charset="0"/>
              </a:rPr>
              <a:t>In the case of binary classification, </a:t>
            </a:r>
            <a:r>
              <a:rPr lang="en-US" dirty="0" err="1">
                <a:latin typeface="Calibri" charset="0"/>
              </a:rPr>
              <a:t>postive</a:t>
            </a:r>
            <a:r>
              <a:rPr lang="en-US" dirty="0">
                <a:latin typeface="Calibri" charset="0"/>
              </a:rPr>
              <a:t> and negative</a:t>
            </a:r>
          </a:p>
          <a:p>
            <a:r>
              <a:rPr lang="en-US" dirty="0">
                <a:latin typeface="Calibri" charset="0"/>
              </a:rPr>
              <a:t>Confusion matrix, each entry show the frequency of will show actual value, predicted value.</a:t>
            </a:r>
          </a:p>
          <a:p>
            <a:r>
              <a:rPr lang="en-US" dirty="0">
                <a:latin typeface="Calibri" charset="0"/>
              </a:rPr>
              <a:t>True positive, the number of positive examples that has been correctly classified as positive. False positive, negative, positive</a:t>
            </a:r>
          </a:p>
          <a:p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6B34F9-9ADA-F348-BF63-739A92972FE5}" type="slidenum">
              <a:rPr lang="en-US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EA2CF4-C81C-44D7-95DB-8009BB4A4C8C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1C77FB-3C66-49FE-9B46-60FFC930A9A1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84C9DE-B5AB-4AE4-80F6-9E2673B3697D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12EF53-188F-476D-B031-1B370B2D2971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In general simple classifiers, while they are more efficient,  they are also weaker.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We could define a computational risk hierarchy (in analogy with structural risk minimization)…</a:t>
            </a:r>
          </a:p>
          <a:p>
            <a:pPr eaLnBrk="1" hangingPunct="1"/>
            <a:r>
              <a:rPr lang="en-US" smtClean="0"/>
              <a:t>  A nested set of  classifier classes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The training process is reminiscent of boosting…</a:t>
            </a:r>
          </a:p>
          <a:p>
            <a:pPr eaLnBrk="1" hangingPunct="1"/>
            <a:r>
              <a:rPr lang="en-US" smtClean="0"/>
              <a:t>   - previous classifiers reweight the examples used to train subsequent classifiers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The goal of the training process is different</a:t>
            </a:r>
          </a:p>
          <a:p>
            <a:pPr eaLnBrk="1" hangingPunct="1"/>
            <a:r>
              <a:rPr lang="en-US" smtClean="0"/>
              <a:t>   - instead of minimizing errors minimize false positives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C215E3-E42B-4AE7-8351-59EF62B895D9}" type="slidenum">
              <a:rPr lang="en-US"/>
              <a:pPr/>
              <a:t>6</a:t>
            </a:fld>
            <a:endParaRPr lang="en-US"/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098" y="4343704"/>
            <a:ext cx="5485805" cy="411389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2" tIns="45716" rIns="91432" bIns="4571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F40C29-5DF3-4839-92EA-00F840C9A1B3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1329D-C39B-4D5B-816A-63F794147201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4B208-FB4F-4EE9-A0CE-AC6C9A54CA79}" type="slidenum">
              <a:rPr lang="en-US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6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16451" name="Notes Placeholder 2"/>
          <p:cNvSpPr>
            <a:spLocks noGrp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616452" name="Slide Number Placeholder 3"/>
          <p:cNvSpPr txBox="1">
            <a:spLocks noGrp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2FA4A93A-65D8-468A-8447-ABEC06303692}" type="slidenum">
              <a:rPr lang="de-CH" sz="1200" b="1">
                <a:solidFill>
                  <a:srgbClr val="EEECE1"/>
                </a:solidFill>
                <a:latin typeface="Trebuchet MS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de-CH" sz="1200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87B5A5-8592-45C0-B70A-60C90274E03F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This situation with negative examples is actually quite common…  where negative examples are free.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7CF93-9A49-44A4-920E-851FBF3A0093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7806B5-D1EE-423C-A40E-B197ACBA4597}" type="slidenum">
              <a:rPr lang="en-US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0546" name="Rectangle 7"/>
          <p:cNvSpPr txBox="1">
            <a:spLocks noGrp="1" noChangeArrowheads="1"/>
          </p:cNvSpPr>
          <p:nvPr/>
        </p:nvSpPr>
        <p:spPr bwMode="auto">
          <a:xfrm>
            <a:off x="3884414" y="8687405"/>
            <a:ext cx="2972098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2" tIns="48327" rIns="96652" bIns="48327" anchor="b"/>
          <a:lstStyle>
            <a:lvl1pPr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C8DD9A-A8FD-48E3-9774-FD6438459B5F}" type="slidenum">
              <a:rPr lang="en-US" sz="1300">
                <a:solidFill>
                  <a:srgbClr val="000000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20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20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6652" tIns="48327" rIns="96652" bIns="48327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35302E-4B77-4A9F-A5E1-8E7AD46636B3}" type="slidenum">
              <a:rPr lang="en-US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2594" name="Rectangle 7"/>
          <p:cNvSpPr txBox="1">
            <a:spLocks noGrp="1" noChangeArrowheads="1"/>
          </p:cNvSpPr>
          <p:nvPr/>
        </p:nvSpPr>
        <p:spPr bwMode="auto">
          <a:xfrm>
            <a:off x="3884414" y="8687405"/>
            <a:ext cx="2972098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2" tIns="48327" rIns="96652" bIns="48327" anchor="b"/>
          <a:lstStyle>
            <a:lvl1pPr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541C994-F501-48F4-8C01-A9806440BBD6}" type="slidenum">
              <a:rPr lang="en-US" sz="1300">
                <a:solidFill>
                  <a:srgbClr val="000000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22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22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6652" tIns="48327" rIns="96652" bIns="48327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E7A32B-DCBD-4AF4-9F45-17646A154127}" type="slidenum">
              <a:rPr lang="en-US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A8DC23-A970-4EF4-BECC-E4971ECF9B9F}" type="slidenum">
              <a:rPr lang="en-US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07976-0B26-4938-BCF2-E93FFE4709E8}" type="slidenum">
              <a:rPr lang="en-US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6557CE-33E3-4EB7-B94C-77F79F415A77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A1AE26-9DAB-4FB1-BA68-FA614A749E59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CC61A5-B041-40CA-B59E-9FD7E78C7BDB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99BD17-FB12-4AF1-90F8-698AAB4D4942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BABC1-11E5-46F6-AAB8-E72E62887842}" type="slidenum">
              <a:rPr lang="en-US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1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81635" name="Notes Placeholder 2"/>
          <p:cNvSpPr>
            <a:spLocks noGrp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81636" name="Slide Number Placeholder 3"/>
          <p:cNvSpPr txBox="1">
            <a:spLocks noGrp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EB15E8E2-A828-46BE-A9A7-F1CD75ECF7D7}" type="slidenum">
              <a:rPr lang="de-CH" sz="1200" b="1">
                <a:solidFill>
                  <a:srgbClr val="EEECE1"/>
                </a:solidFill>
                <a:latin typeface="Trebuchet MS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de-CH" sz="1200" b="1">
              <a:solidFill>
                <a:srgbClr val="EEECE1"/>
              </a:solidFill>
              <a:latin typeface="Trebuchet MS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698C49-978E-4F32-87CD-F33064687765}" type="slidenum">
              <a:rPr lang="en-US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3682" name="Rectangle 7"/>
          <p:cNvSpPr txBox="1">
            <a:spLocks noGrp="1" noChangeArrowheads="1"/>
          </p:cNvSpPr>
          <p:nvPr/>
        </p:nvSpPr>
        <p:spPr bwMode="auto">
          <a:xfrm>
            <a:off x="3884414" y="8687405"/>
            <a:ext cx="2972098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2" tIns="48327" rIns="96652" bIns="48327" anchor="b"/>
          <a:lstStyle>
            <a:lvl1pPr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FC71FD2C-2F05-41EC-B5D0-DC377D6BAD4E}" type="slidenum">
              <a:rPr lang="en-US" sz="1300">
                <a:solidFill>
                  <a:srgbClr val="000000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83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83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6652" tIns="48327" rIns="96652" bIns="48327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6AB80-869A-434D-A4EB-C97162DC92B9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7E224C-32EE-44FB-AB02-2E336849A56D}" type="slidenum">
              <a:rPr lang="en-US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5730" name="Rectangle 7"/>
          <p:cNvSpPr txBox="1">
            <a:spLocks noGrp="1" noChangeArrowheads="1"/>
          </p:cNvSpPr>
          <p:nvPr/>
        </p:nvSpPr>
        <p:spPr bwMode="auto">
          <a:xfrm>
            <a:off x="3884414" y="8687405"/>
            <a:ext cx="2972098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2" tIns="48327" rIns="96652" bIns="48327" anchor="b"/>
          <a:lstStyle>
            <a:lvl1pPr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85813" indent="-303213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08088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92275" indent="-242888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174875" indent="-241300" defTabSz="1022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6320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892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5464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003675" indent="-241300" defTabSz="1022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1D3CB8A2-C095-44CB-BB4C-7E0A5387187D}" type="slidenum">
              <a:rPr lang="en-US" sz="1300">
                <a:solidFill>
                  <a:srgbClr val="000000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3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85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85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ln/>
        </p:spPr>
        <p:txBody>
          <a:bodyPr lIns="96652" tIns="48327" rIns="96652" bIns="48327"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518B3A4-F075-40B2-81B8-614E8825083F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51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EF145E-4D98-4EFE-A2EC-499DA0C419D4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74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FB8408B-212A-4AAC-B5CD-009FD38EE673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9576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6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371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09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26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41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9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2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03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C577530-F841-445A-9BBF-C142C1C9EEB7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0878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71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64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3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14198"/>
            <a:ext cx="8380412" cy="750205"/>
          </a:xfr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spc="-300" dirty="0">
                <a:ln w="3175">
                  <a:noFill/>
                </a:ln>
                <a:solidFill>
                  <a:schemeClr val="tx1"/>
                </a:solidFill>
                <a:effectLst/>
                <a:latin typeface="Kalinga" pitchFamily="34" charset="0"/>
                <a:ea typeface="+mn-ea"/>
                <a:cs typeface="Kaling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600062"/>
            <a:ext cx="8380412" cy="2076450"/>
          </a:xfrm>
        </p:spPr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3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91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122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38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19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4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B5C2203-1A54-4B40-9D28-67CFE83A4C59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386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818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38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46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23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060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27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0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572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992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0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A8F8274-9A3A-4D3F-B883-4F0268AE9B6A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94028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30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001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438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3361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422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494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E047C-F262-6C41-B730-82640DBCF1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192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C7550-1A5D-424A-9481-B6F2D29D6F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940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54CE5-B0A0-B34A-88C6-6452D1F2AD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94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49A41-8DE7-DA45-8832-F0B280B3E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4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7CBB8D0-63F1-4333-8B68-4F833FF6310E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6421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7FF30-B42D-F94C-89AD-0EFF6ACD9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899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6C8FE-DE83-5F47-892D-1FB3A559F6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6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0C317-1646-E542-A12C-AB15C81877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090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10C97-433E-134C-A825-6111D3A61F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67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D10E7-CF47-7F43-83CD-92CCF215FD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111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216BDC-1A30-2F48-864A-EE3CBE74E7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915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E13C5-9C36-7340-B6ED-BC09E44076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649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1585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072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094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A1F748-6AC3-41A0-80E9-5E243F3D64A3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59141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095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060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054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375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641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936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23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8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8138ED-CFD4-4439-98B5-D554D0B40B4D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00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7E0B9DC-22BC-4D85-995C-96D3930A00E8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56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4E065F8-D59F-4C04-88BB-AB4D5FF65E2C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6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5533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22706"/>
            <a:ext cx="7772400" cy="494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40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8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615FC6-65EA-469E-A2AC-6B14F4DC4664}" type="slidenum">
              <a:rPr lang="en-US">
                <a:solidFill>
                  <a:srgbClr val="000000"/>
                </a:solidFill>
                <a:cs typeface="Arial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2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615FC6-65EA-469E-A2AC-6B14F4DC4664}" type="slidenum">
              <a:rPr lang="en-US">
                <a:solidFill>
                  <a:srgbClr val="000000"/>
                </a:solidFill>
                <a:cs typeface="Arial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85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74EF28DA-D2C3-4246-A736-2EC12D3C89AA}" type="slidenum">
              <a:rPr lang="en-US"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5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615FC6-65EA-469E-A2AC-6B14F4DC4664}" type="slidenum">
              <a:rPr lang="en-US">
                <a:solidFill>
                  <a:srgbClr val="000000"/>
                </a:solidFill>
                <a:cs typeface="Arial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49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tags" Target="../tags/tag40.xml"/><Relationship Id="rId39" Type="http://schemas.openxmlformats.org/officeDocument/2006/relationships/tags" Target="../tags/tag53.xml"/><Relationship Id="rId21" Type="http://schemas.openxmlformats.org/officeDocument/2006/relationships/tags" Target="../tags/tag35.xml"/><Relationship Id="rId34" Type="http://schemas.openxmlformats.org/officeDocument/2006/relationships/tags" Target="../tags/tag48.xml"/><Relationship Id="rId42" Type="http://schemas.openxmlformats.org/officeDocument/2006/relationships/tags" Target="../tags/tag56.xml"/><Relationship Id="rId47" Type="http://schemas.openxmlformats.org/officeDocument/2006/relationships/tags" Target="../tags/tag61.xml"/><Relationship Id="rId50" Type="http://schemas.openxmlformats.org/officeDocument/2006/relationships/tags" Target="../tags/tag64.xml"/><Relationship Id="rId55" Type="http://schemas.openxmlformats.org/officeDocument/2006/relationships/image" Target="../media/image11.pn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tags" Target="../tags/tag47.xml"/><Relationship Id="rId38" Type="http://schemas.openxmlformats.org/officeDocument/2006/relationships/tags" Target="../tags/tag52.xml"/><Relationship Id="rId46" Type="http://schemas.openxmlformats.org/officeDocument/2006/relationships/tags" Target="../tags/tag60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tags" Target="../tags/tag43.xml"/><Relationship Id="rId41" Type="http://schemas.openxmlformats.org/officeDocument/2006/relationships/tags" Target="../tags/tag55.xml"/><Relationship Id="rId54" Type="http://schemas.openxmlformats.org/officeDocument/2006/relationships/notesSlide" Target="../notesSlides/notesSlide9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tags" Target="../tags/tag46.xml"/><Relationship Id="rId37" Type="http://schemas.openxmlformats.org/officeDocument/2006/relationships/tags" Target="../tags/tag51.xml"/><Relationship Id="rId40" Type="http://schemas.openxmlformats.org/officeDocument/2006/relationships/tags" Target="../tags/tag54.xml"/><Relationship Id="rId45" Type="http://schemas.openxmlformats.org/officeDocument/2006/relationships/tags" Target="../tags/tag59.xml"/><Relationship Id="rId53" Type="http://schemas.openxmlformats.org/officeDocument/2006/relationships/slideLayout" Target="../slideLayouts/slideLayout7.xml"/><Relationship Id="rId58" Type="http://schemas.openxmlformats.org/officeDocument/2006/relationships/image" Target="../media/image16.pn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tags" Target="../tags/tag50.xml"/><Relationship Id="rId49" Type="http://schemas.openxmlformats.org/officeDocument/2006/relationships/tags" Target="../tags/tag63.xml"/><Relationship Id="rId57" Type="http://schemas.openxmlformats.org/officeDocument/2006/relationships/image" Target="../media/image14.png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tags" Target="../tags/tag45.xml"/><Relationship Id="rId44" Type="http://schemas.openxmlformats.org/officeDocument/2006/relationships/tags" Target="../tags/tag58.xml"/><Relationship Id="rId52" Type="http://schemas.openxmlformats.org/officeDocument/2006/relationships/tags" Target="../tags/tag66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35" Type="http://schemas.openxmlformats.org/officeDocument/2006/relationships/tags" Target="../tags/tag49.xml"/><Relationship Id="rId43" Type="http://schemas.openxmlformats.org/officeDocument/2006/relationships/tags" Target="../tags/tag57.xml"/><Relationship Id="rId48" Type="http://schemas.openxmlformats.org/officeDocument/2006/relationships/tags" Target="../tags/tag62.xml"/><Relationship Id="rId56" Type="http://schemas.openxmlformats.org/officeDocument/2006/relationships/image" Target="../media/image15.png"/><Relationship Id="rId8" Type="http://schemas.openxmlformats.org/officeDocument/2006/relationships/tags" Target="../tags/tag22.xml"/><Relationship Id="rId51" Type="http://schemas.openxmlformats.org/officeDocument/2006/relationships/tags" Target="../tags/tag65.xml"/><Relationship Id="rId3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image" Target="../media/image17.png"/><Relationship Id="rId4" Type="http://schemas.openxmlformats.org/officeDocument/2006/relationships/tags" Target="../tags/tag70.xml"/><Relationship Id="rId9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79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17.png"/><Relationship Id="rId5" Type="http://schemas.openxmlformats.org/officeDocument/2006/relationships/tags" Target="../tags/tag87.xml"/><Relationship Id="rId10" Type="http://schemas.openxmlformats.org/officeDocument/2006/relationships/image" Target="../media/image20.png"/><Relationship Id="rId4" Type="http://schemas.openxmlformats.org/officeDocument/2006/relationships/tags" Target="../tags/tag86.xml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2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tags" Target="../tags/tag110.xml"/><Relationship Id="rId26" Type="http://schemas.openxmlformats.org/officeDocument/2006/relationships/tags" Target="../tags/tag118.xml"/><Relationship Id="rId39" Type="http://schemas.openxmlformats.org/officeDocument/2006/relationships/image" Target="../media/image29.png"/><Relationship Id="rId3" Type="http://schemas.openxmlformats.org/officeDocument/2006/relationships/tags" Target="../tags/tag95.xml"/><Relationship Id="rId21" Type="http://schemas.openxmlformats.org/officeDocument/2006/relationships/tags" Target="../tags/tag113.xml"/><Relationship Id="rId34" Type="http://schemas.openxmlformats.org/officeDocument/2006/relationships/image" Target="../media/image24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5" Type="http://schemas.openxmlformats.org/officeDocument/2006/relationships/tags" Target="../tags/tag117.xml"/><Relationship Id="rId33" Type="http://schemas.openxmlformats.org/officeDocument/2006/relationships/image" Target="../media/image16.png"/><Relationship Id="rId38" Type="http://schemas.openxmlformats.org/officeDocument/2006/relationships/image" Target="../media/image28.jpeg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tags" Target="../tags/tag112.xml"/><Relationship Id="rId29" Type="http://schemas.openxmlformats.org/officeDocument/2006/relationships/tags" Target="../tags/tag121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tags" Target="../tags/tag116.xml"/><Relationship Id="rId32" Type="http://schemas.openxmlformats.org/officeDocument/2006/relationships/notesSlide" Target="../notesSlides/notesSlide22.xml"/><Relationship Id="rId37" Type="http://schemas.openxmlformats.org/officeDocument/2006/relationships/image" Target="../media/image27.png"/><Relationship Id="rId40" Type="http://schemas.openxmlformats.org/officeDocument/2006/relationships/image" Target="../media/image30.png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tags" Target="../tags/tag115.xml"/><Relationship Id="rId28" Type="http://schemas.openxmlformats.org/officeDocument/2006/relationships/tags" Target="../tags/tag120.xml"/><Relationship Id="rId36" Type="http://schemas.openxmlformats.org/officeDocument/2006/relationships/image" Target="../media/image26.png"/><Relationship Id="rId10" Type="http://schemas.openxmlformats.org/officeDocument/2006/relationships/tags" Target="../tags/tag102.xml"/><Relationship Id="rId19" Type="http://schemas.openxmlformats.org/officeDocument/2006/relationships/tags" Target="../tags/tag111.xml"/><Relationship Id="rId31" Type="http://schemas.openxmlformats.org/officeDocument/2006/relationships/slideLayout" Target="../slideLayouts/slideLayout63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tags" Target="../tags/tag114.xml"/><Relationship Id="rId27" Type="http://schemas.openxmlformats.org/officeDocument/2006/relationships/tags" Target="../tags/tag119.xml"/><Relationship Id="rId30" Type="http://schemas.openxmlformats.org/officeDocument/2006/relationships/tags" Target="../tags/tag122.xml"/><Relationship Id="rId35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4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37.jpe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36.jpe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tags" Target="../tags/tag134.xml"/><Relationship Id="rId7" Type="http://schemas.openxmlformats.org/officeDocument/2006/relationships/image" Target="../media/image38.jpe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42.jpeg"/><Relationship Id="rId5" Type="http://schemas.openxmlformats.org/officeDocument/2006/relationships/tags" Target="../tags/tag140.xml"/><Relationship Id="rId10" Type="http://schemas.openxmlformats.org/officeDocument/2006/relationships/image" Target="../media/image41.jpeg"/><Relationship Id="rId4" Type="http://schemas.openxmlformats.org/officeDocument/2006/relationships/tags" Target="../tags/tag139.xml"/><Relationship Id="rId9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sion.ucsd.edu/~bbabenk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Face Detection via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Linda Shapiro</a:t>
            </a:r>
          </a:p>
          <a:p>
            <a:endParaRPr lang="en-US" dirty="0"/>
          </a:p>
          <a:p>
            <a:r>
              <a:rPr lang="en-US" dirty="0" smtClean="0"/>
              <a:t>CSE 455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8B3A4-F075-40B2-81B8-614E8825083F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1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28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33CC"/>
                </a:solidFill>
              </a:rPr>
              <a:t>What kind of features?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Rowley: 32 x 32 </a:t>
            </a:r>
            <a:r>
              <a:rPr lang="en-US" dirty="0" err="1" smtClean="0"/>
              <a:t>subimages</a:t>
            </a:r>
            <a:r>
              <a:rPr lang="en-US" dirty="0" smtClean="0"/>
              <a:t> at different levels of a pyramid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Viola/Jones: rectangular features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>
                <a:solidFill>
                  <a:srgbClr val="0033CC"/>
                </a:solidFill>
              </a:rPr>
              <a:t>What kind of classifiers?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Rowley: neural nets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Viola/Jones: </a:t>
            </a:r>
            <a:r>
              <a:rPr lang="en-US" dirty="0" err="1" smtClean="0">
                <a:solidFill>
                  <a:srgbClr val="FF0000"/>
                </a:solidFill>
              </a:rPr>
              <a:t>Adaboost</a:t>
            </a:r>
            <a:r>
              <a:rPr lang="en-US" dirty="0" smtClean="0">
                <a:solidFill>
                  <a:srgbClr val="FF0000"/>
                </a:solidFill>
              </a:rPr>
              <a:t> over simple one-node decision trees (stumps)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7530-F841-445A-9BBF-C142C1C9EEB7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10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838200"/>
          </a:xfrm>
        </p:spPr>
        <p:txBody>
          <a:bodyPr/>
          <a:lstStyle/>
          <a:p>
            <a:r>
              <a:rPr lang="en-US" smtClean="0"/>
              <a:t>Image Features</a:t>
            </a:r>
          </a:p>
        </p:txBody>
      </p:sp>
      <p:pic>
        <p:nvPicPr>
          <p:cNvPr id="12291" name="Picture 4" descr="feat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447800"/>
            <a:ext cx="3429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Text Box 5"/>
          <p:cNvSpPr txBox="1">
            <a:spLocks noChangeArrowheads="1"/>
          </p:cNvSpPr>
          <p:nvPr/>
        </p:nvSpPr>
        <p:spPr bwMode="auto">
          <a:xfrm>
            <a:off x="517525" y="1600200"/>
            <a:ext cx="35210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  <a:cs typeface="Arial" charset="0"/>
              </a:rPr>
              <a:t>“Rectangle filters”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2293" name="Picture 6" descr="quer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447800"/>
            <a:ext cx="1600200" cy="15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6393" name="Text Box 9"/>
          <p:cNvSpPr txBox="1">
            <a:spLocks noChangeArrowheads="1"/>
          </p:cNvSpPr>
          <p:nvPr/>
        </p:nvSpPr>
        <p:spPr bwMode="auto">
          <a:xfrm>
            <a:off x="685800" y="4248150"/>
            <a:ext cx="4541838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000000"/>
                </a:solidFill>
                <a:latin typeface="Arial" charset="0"/>
                <a:cs typeface="Arial" charset="0"/>
              </a:rPr>
              <a:t>Value = 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000000"/>
                </a:solidFill>
                <a:latin typeface="Arial" charset="0"/>
                <a:cs typeface="Arial" charset="0"/>
              </a:rPr>
              <a:t>∑ (pixels in white area) – </a:t>
            </a:r>
            <a:br>
              <a:rPr lang="en-US" sz="2800" i="1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sz="2800" i="1" dirty="0">
                <a:solidFill>
                  <a:srgbClr val="000000"/>
                </a:solidFill>
                <a:latin typeface="Arial" charset="0"/>
                <a:cs typeface="Arial" charset="0"/>
              </a:rPr>
              <a:t>∑ (pixels in black area)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800" i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15664" y="1502819"/>
            <a:ext cx="367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+1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6149614" y="1507702"/>
            <a:ext cx="367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-1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756749-8CA8-49DA-A68F-85171B0F527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9087" y="2915682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People call them </a:t>
            </a:r>
            <a:r>
              <a:rPr lang="en-US" dirty="0" err="1" smtClean="0">
                <a:solidFill>
                  <a:srgbClr val="FF0000"/>
                </a:solidFill>
              </a:rPr>
              <a:t>Haar</a:t>
            </a:r>
            <a:r>
              <a:rPr lang="en-US" dirty="0" smtClean="0">
                <a:solidFill>
                  <a:srgbClr val="FF0000"/>
                </a:solidFill>
              </a:rPr>
              <a:t>-like features,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since similar to 2D </a:t>
            </a:r>
            <a:r>
              <a:rPr lang="en-US" dirty="0" err="1" smtClean="0">
                <a:solidFill>
                  <a:srgbClr val="FF0000"/>
                </a:solidFill>
              </a:rPr>
              <a:t>Haar</a:t>
            </a:r>
            <a:r>
              <a:rPr lang="en-US" dirty="0" smtClean="0">
                <a:solidFill>
                  <a:srgbClr val="FF0000"/>
                </a:solidFill>
              </a:rPr>
              <a:t> wavelets.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8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63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381000"/>
            <a:ext cx="7315200" cy="609600"/>
          </a:xfrm>
        </p:spPr>
        <p:txBody>
          <a:bodyPr/>
          <a:lstStyle/>
          <a:p>
            <a:r>
              <a:rPr lang="en-US"/>
              <a:t>Feature extraction</a:t>
            </a:r>
          </a:p>
        </p:txBody>
      </p:sp>
      <p:sp>
        <p:nvSpPr>
          <p:cNvPr id="580612" name="Footer Placeholder 3"/>
          <p:cNvSpPr txBox="1"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  <a:latin typeface="Trebuchet MS" pitchFamily="34" charset="0"/>
              </a:rPr>
              <a:t>K. Grauman, B. Leibe</a:t>
            </a:r>
          </a:p>
        </p:txBody>
      </p:sp>
      <p:pic>
        <p:nvPicPr>
          <p:cNvPr id="580613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6" t="38481" r="18179" b="29387"/>
          <a:stretch>
            <a:fillRect/>
          </a:stretch>
        </p:blipFill>
        <p:spPr bwMode="auto">
          <a:xfrm>
            <a:off x="628650" y="1530350"/>
            <a:ext cx="139065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0614" name="Text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14775" y="1528763"/>
            <a:ext cx="48561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</a:rPr>
              <a:t>Feature output is difference between adjacent regions</a:t>
            </a:r>
          </a:p>
        </p:txBody>
      </p:sp>
      <p:sp>
        <p:nvSpPr>
          <p:cNvPr id="580615" name="Text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2600" y="6350000"/>
            <a:ext cx="307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latin typeface="Trebuchet MS" pitchFamily="34" charset="0"/>
              </a:rPr>
              <a:t>Viola &amp; Jones, CVPR 2001</a:t>
            </a:r>
          </a:p>
        </p:txBody>
      </p:sp>
      <p:pic>
        <p:nvPicPr>
          <p:cNvPr id="580618" name="Picture 10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4" t="41776" r="17699" b="7678"/>
          <a:stretch>
            <a:fillRect/>
          </a:stretch>
        </p:blipFill>
        <p:spPr bwMode="auto">
          <a:xfrm>
            <a:off x="2198688" y="1530350"/>
            <a:ext cx="1579562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2138" y="3502025"/>
            <a:ext cx="3286125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Efficiently computable with </a:t>
            </a:r>
            <a:r>
              <a:rPr lang="en-US" sz="2100" b="1" dirty="0">
                <a:solidFill>
                  <a:srgbClr val="FF0000"/>
                </a:solidFill>
                <a:latin typeface="Trebuchet MS" pitchFamily="34" charset="0"/>
              </a:rPr>
              <a:t>integral image</a:t>
            </a: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: any sum can be computed in constant time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Avoid scaling images </a:t>
            </a:r>
            <a:r>
              <a:rPr lang="en-US" sz="2100" b="1" dirty="0" smtClean="0">
                <a:solidFill>
                  <a:srgbClr val="000000"/>
                </a:solidFill>
                <a:latin typeface="Trebuchet MS" pitchFamily="34" charset="0"/>
                <a:sym typeface="Wingdings" pitchFamily="2" charset="2"/>
              </a:rPr>
              <a:t>scale </a:t>
            </a: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  <a:sym typeface="Wingdings" pitchFamily="2" charset="2"/>
              </a:rPr>
              <a:t>features directly for same cost</a:t>
            </a:r>
            <a:endParaRPr lang="en-US" sz="2100" b="1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580620" name="TextBox 1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8650" y="1092200"/>
            <a:ext cx="324961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</a:rPr>
              <a:t>“Rectangular” filters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12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353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pc="-200" dirty="0" smtClean="0"/>
              <a:t>Recall: Sums of rectangular regions</a:t>
            </a:r>
            <a:endParaRPr lang="en-US" sz="2800" spc="-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1143000"/>
            <a:ext cx="82296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620864"/>
              </p:ext>
            </p:extLst>
          </p:nvPr>
        </p:nvGraphicFramePr>
        <p:xfrm>
          <a:off x="4876800" y="1921374"/>
          <a:ext cx="3327816" cy="416727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</a:tblGrid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</a:rPr>
                        <a:t>243</a:t>
                      </a:r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152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82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159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154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143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193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149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solidFill>
                            <a:schemeClr val="tx1"/>
                          </a:solidFill>
                        </a:rPr>
                        <a:t>156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148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168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715000" y="3292974"/>
            <a:ext cx="1932079" cy="19597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930273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prstClr val="black"/>
                </a:solidFill>
                <a:latin typeface="Calibri"/>
              </a:rPr>
              <a:t>How do we compute the sum of the pixels in the red box?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" y="29718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prstClr val="black"/>
                </a:solidFill>
                <a:latin typeface="Calibri"/>
              </a:rPr>
              <a:t>After some pre-computation, this can be done in constant time for any box.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5800" y="5334000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Calibri"/>
              </a:rPr>
              <a:t>This “trick” is commonly used for computing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Haar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wavelets (a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fundemental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building block of many object recognition approaches.)</a:t>
            </a:r>
          </a:p>
        </p:txBody>
      </p:sp>
    </p:spTree>
    <p:extLst>
      <p:ext uri="{BB962C8B-B14F-4D97-AF65-F5344CB8AC3E}">
        <p14:creationId xmlns:p14="http://schemas.microsoft.com/office/powerpoint/2010/main" val="38756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pc="-200" dirty="0" smtClean="0"/>
              <a:t>Sums of rectangular regions</a:t>
            </a:r>
            <a:endParaRPr lang="en-US" sz="2800" spc="-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1143000"/>
            <a:ext cx="82296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74648"/>
              </p:ext>
            </p:extLst>
          </p:nvPr>
        </p:nvGraphicFramePr>
        <p:xfrm>
          <a:off x="4876800" y="1921374"/>
          <a:ext cx="3327816" cy="416727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</a:tblGrid>
              <a:tr h="277818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876800" y="1930273"/>
            <a:ext cx="1932079" cy="19597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930273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prstClr val="black"/>
                </a:solidFill>
                <a:latin typeface="Calibri"/>
              </a:rPr>
              <a:t>The trick is to compute an “integral image.”  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Every pixel is the sum of its neighbors to the upper left.</a:t>
            </a:r>
          </a:p>
          <a:p>
            <a:pPr defTabSz="914400"/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Calibri"/>
              </a:rPr>
              <a:t>Sequentially compute using: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1" y="1930273"/>
            <a:ext cx="1387974" cy="2770196"/>
          </a:xfrm>
          <a:prstGeom prst="rect">
            <a:avLst/>
          </a:prstGeom>
          <a:noFill/>
          <a:ln w="76200">
            <a:solidFill>
              <a:srgbClr val="00B05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76800" y="1930273"/>
            <a:ext cx="2778466" cy="828041"/>
          </a:xfrm>
          <a:prstGeom prst="rect">
            <a:avLst/>
          </a:prstGeom>
          <a:noFill/>
          <a:ln w="76200">
            <a:solidFill>
              <a:srgbClr val="0070C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23"/>
          <a:stretch/>
        </p:blipFill>
        <p:spPr bwMode="auto">
          <a:xfrm>
            <a:off x="914400" y="3886200"/>
            <a:ext cx="1077532" cy="32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r="28732"/>
          <a:stretch/>
        </p:blipFill>
        <p:spPr bwMode="auto">
          <a:xfrm>
            <a:off x="1219200" y="4308248"/>
            <a:ext cx="2942831" cy="32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7"/>
          <a:stretch/>
        </p:blipFill>
        <p:spPr bwMode="auto">
          <a:xfrm>
            <a:off x="1148006" y="4734305"/>
            <a:ext cx="1687851" cy="32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23"/>
          <a:stretch/>
        </p:blipFill>
        <p:spPr bwMode="auto">
          <a:xfrm>
            <a:off x="2057400" y="3891936"/>
            <a:ext cx="1077532" cy="32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4" r="54783"/>
          <a:stretch/>
        </p:blipFill>
        <p:spPr bwMode="auto">
          <a:xfrm>
            <a:off x="2859114" y="3903679"/>
            <a:ext cx="275818" cy="32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3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876801" y="1919484"/>
            <a:ext cx="828753" cy="3332648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pc="-200" dirty="0" smtClean="0"/>
              <a:t>Sums of rectangular regions</a:t>
            </a:r>
            <a:endParaRPr lang="en-US" sz="2800" spc="-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1143000"/>
            <a:ext cx="82296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11679"/>
              </p:ext>
            </p:extLst>
          </p:nvPr>
        </p:nvGraphicFramePr>
        <p:xfrm>
          <a:off x="4876800" y="1921374"/>
          <a:ext cx="3327816" cy="416727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  <a:gridCol w="277318"/>
              </a:tblGrid>
              <a:tr h="277818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7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700" b="1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8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18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2362200"/>
            <a:ext cx="3657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prstClr val="black"/>
                </a:solidFill>
                <a:latin typeface="Calibri"/>
              </a:rPr>
              <a:t>Solution is found using:</a:t>
            </a:r>
          </a:p>
          <a:p>
            <a:pPr defTabSz="914400"/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3600" i="1" dirty="0">
                <a:solidFill>
                  <a:prstClr val="black"/>
                </a:solidFill>
                <a:latin typeface="Calibri"/>
              </a:rPr>
              <a:t>A + D – B - C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1919484"/>
            <a:ext cx="2770279" cy="3333278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76801" y="1919484"/>
            <a:ext cx="828754" cy="1390493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76799" y="1919484"/>
            <a:ext cx="2770909" cy="1390493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5000" y="3292974"/>
            <a:ext cx="1932079" cy="19597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/>
              </a:rPr>
              <a:t>What if the position of the box lies between pixels?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9360" y="5607424"/>
            <a:ext cx="26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506BA"/>
                </a:solidFill>
              </a:rPr>
              <a:t>Use bilinear interpolation.</a:t>
            </a:r>
            <a:endParaRPr lang="en-US" dirty="0">
              <a:solidFill>
                <a:srgbClr val="3506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9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381000"/>
            <a:ext cx="7315200" cy="609600"/>
          </a:xfrm>
        </p:spPr>
        <p:txBody>
          <a:bodyPr/>
          <a:lstStyle/>
          <a:p>
            <a:r>
              <a:rPr lang="en-US"/>
              <a:t>Large library of filters</a:t>
            </a:r>
          </a:p>
        </p:txBody>
      </p:sp>
      <p:pic>
        <p:nvPicPr>
          <p:cNvPr id="582658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38298" r="24236" b="10341"/>
          <a:stretch>
            <a:fillRect/>
          </a:stretch>
        </p:blipFill>
        <p:spPr bwMode="auto">
          <a:xfrm>
            <a:off x="446088" y="982663"/>
            <a:ext cx="6180137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2660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26225" y="1311275"/>
            <a:ext cx="2417762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lvl="1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Considering all possible filter parameters: </a:t>
            </a:r>
            <a:r>
              <a:rPr lang="en-US" sz="2100" b="1" dirty="0">
                <a:solidFill>
                  <a:srgbClr val="3506BA"/>
                </a:solidFill>
                <a:latin typeface="Trebuchet MS" pitchFamily="34" charset="0"/>
              </a:rPr>
              <a:t>position, scale, and type: 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100" b="1" dirty="0" smtClean="0">
                <a:solidFill>
                  <a:srgbClr val="FF0000"/>
                </a:solidFill>
                <a:latin typeface="Trebuchet MS" pitchFamily="34" charset="0"/>
              </a:rPr>
              <a:t>160,000</a:t>
            </a:r>
            <a:r>
              <a:rPr lang="en-US" sz="2100" b="1" dirty="0">
                <a:solidFill>
                  <a:srgbClr val="FF0000"/>
                </a:solidFill>
                <a:latin typeface="Trebuchet MS" pitchFamily="34" charset="0"/>
              </a:rPr>
              <a:t>+ </a:t>
            </a: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possible features associated with each 24 x 24 window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en-US" sz="2100" b="1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41463" y="5108575"/>
            <a:ext cx="64992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Use </a:t>
            </a:r>
            <a:r>
              <a:rPr lang="en-US" sz="2100" b="1" dirty="0" err="1">
                <a:solidFill>
                  <a:srgbClr val="FF0000"/>
                </a:solidFill>
                <a:latin typeface="Trebuchet MS" pitchFamily="34" charset="0"/>
              </a:rPr>
              <a:t>AdaBoost</a:t>
            </a: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 both to select the informative features and to form the classifier</a:t>
            </a:r>
          </a:p>
        </p:txBody>
      </p:sp>
      <p:sp>
        <p:nvSpPr>
          <p:cNvPr id="582662" name="Text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2600" y="6350000"/>
            <a:ext cx="307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latin typeface="Trebuchet MS" pitchFamily="34" charset="0"/>
              </a:rPr>
              <a:t>Viola &amp; Jones, CVPR 2001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16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71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selection</a:t>
            </a:r>
          </a:p>
        </p:txBody>
      </p:sp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dirty="0" smtClean="0"/>
              <a:t>For a 24x24 detection region, the number of possible rectangle features is ~160,000! </a:t>
            </a:r>
          </a:p>
          <a:p>
            <a:pPr>
              <a:spcBef>
                <a:spcPct val="0"/>
              </a:spcBef>
              <a:buFontTx/>
              <a:buChar char="•"/>
            </a:pPr>
            <a:endParaRPr lang="en-US" dirty="0" smtClean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dirty="0" smtClean="0"/>
              <a:t>At test time, it is impractical to evaluate the entire feature set </a:t>
            </a:r>
          </a:p>
          <a:p>
            <a:pPr>
              <a:spcBef>
                <a:spcPct val="0"/>
              </a:spcBef>
              <a:buFontTx/>
              <a:buChar char="•"/>
            </a:pPr>
            <a:endParaRPr lang="en-US" dirty="0" smtClean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Can we create a good classifier using just a small subset of all possible features?</a:t>
            </a:r>
          </a:p>
          <a:p>
            <a:pPr>
              <a:spcBef>
                <a:spcPct val="0"/>
              </a:spcBef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How to select such a subset?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6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7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381000"/>
            <a:ext cx="7948613" cy="609600"/>
          </a:xfrm>
        </p:spPr>
        <p:txBody>
          <a:bodyPr/>
          <a:lstStyle/>
          <a:p>
            <a:r>
              <a:rPr lang="en-US"/>
              <a:t>AdaBoost for feature+classifier selection</a:t>
            </a:r>
          </a:p>
        </p:txBody>
      </p:sp>
      <p:sp>
        <p:nvSpPr>
          <p:cNvPr id="584708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0" y="1066800"/>
            <a:ext cx="7772400" cy="1095375"/>
          </a:xfrm>
        </p:spPr>
        <p:txBody>
          <a:bodyPr/>
          <a:lstStyle/>
          <a:p>
            <a:r>
              <a:rPr lang="en-US" sz="2100" dirty="0"/>
              <a:t>Want to select the single rectangle feature and threshold that best separates </a:t>
            </a:r>
            <a:r>
              <a:rPr lang="en-US" sz="2100" dirty="0">
                <a:solidFill>
                  <a:srgbClr val="FF0000"/>
                </a:solidFill>
              </a:rPr>
              <a:t>positive</a:t>
            </a:r>
            <a:r>
              <a:rPr lang="en-US" sz="2100" dirty="0"/>
              <a:t> (faces) and </a:t>
            </a:r>
            <a:r>
              <a:rPr lang="en-US" sz="2100" dirty="0">
                <a:solidFill>
                  <a:schemeClr val="accent2"/>
                </a:solidFill>
              </a:rPr>
              <a:t>negative</a:t>
            </a:r>
            <a:r>
              <a:rPr lang="en-US" sz="2100" dirty="0"/>
              <a:t> (non-faces) training examples, in terms of </a:t>
            </a:r>
            <a:r>
              <a:rPr lang="en-US" sz="2100" i="1" dirty="0"/>
              <a:t>weighted</a:t>
            </a:r>
            <a:r>
              <a:rPr lang="en-US" sz="2100" dirty="0"/>
              <a:t> error.</a:t>
            </a:r>
          </a:p>
        </p:txBody>
      </p:sp>
      <p:cxnSp>
        <p:nvCxnSpPr>
          <p:cNvPr id="61" name="Straight Arrow Connector 60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1906588" y="4941888"/>
            <a:ext cx="1533525" cy="1587"/>
          </a:xfrm>
          <a:prstGeom prst="straightConnector1">
            <a:avLst/>
          </a:prstGeom>
          <a:noFill/>
          <a:ln w="12700" cap="sq" algn="ctr">
            <a:solidFill>
              <a:schemeClr val="bg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5173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76900" r="54482" b="13509"/>
          <a:stretch>
            <a:fillRect/>
          </a:stretch>
        </p:blipFill>
        <p:spPr bwMode="auto">
          <a:xfrm>
            <a:off x="5046663" y="3298825"/>
            <a:ext cx="360045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6006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95413" y="5160963"/>
            <a:ext cx="25138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fontAlgn="base">
              <a:spcAft>
                <a:spcPct val="0"/>
              </a:spcAft>
            </a:pPr>
            <a:r>
              <a:rPr lang="en-US" sz="1800" dirty="0">
                <a:solidFill>
                  <a:srgbClr val="3506BA"/>
                </a:solidFill>
                <a:latin typeface="Trebuchet MS" pitchFamily="34" charset="0"/>
              </a:rPr>
              <a:t>Outputs of a possible rectangle feature </a:t>
            </a:r>
            <a:r>
              <a:rPr lang="en-US" sz="1800" dirty="0" smtClean="0">
                <a:solidFill>
                  <a:srgbClr val="000000"/>
                </a:solidFill>
                <a:latin typeface="Trebuchet MS" pitchFamily="34" charset="0"/>
              </a:rPr>
              <a:t>on training examples x (faces and non faces)</a:t>
            </a:r>
          </a:p>
        </p:txBody>
      </p:sp>
      <p:pic>
        <p:nvPicPr>
          <p:cNvPr id="896015" name="Picture 10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7" t="78464" r="60167" b="17628"/>
          <a:stretch>
            <a:fillRect/>
          </a:stretch>
        </p:blipFill>
        <p:spPr bwMode="auto">
          <a:xfrm>
            <a:off x="2381250" y="4759325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2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482600" y="2824163"/>
            <a:ext cx="4052888" cy="600075"/>
            <a:chOff x="482544" y="2735253"/>
            <a:chExt cx="4052942" cy="600698"/>
          </a:xfrm>
        </p:grpSpPr>
        <p:pic>
          <p:nvPicPr>
            <p:cNvPr id="584716" name="Picture 4"/>
            <p:cNvPicPr>
              <a:picLocks noChangeAspect="1" noChangeArrowheads="1"/>
            </p:cNvPicPr>
            <p:nvPr>
              <p:custDataLst>
                <p:tags r:id="rId42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4024305" y="2954331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17" name="Picture 4"/>
            <p:cNvPicPr>
              <a:picLocks noChangeAspect="1" noChangeArrowheads="1"/>
            </p:cNvPicPr>
            <p:nvPr>
              <p:custDataLst>
                <p:tags r:id="rId43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2344707" y="2954331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18" name="Picture 4"/>
            <p:cNvPicPr>
              <a:picLocks noChangeAspect="1" noChangeArrowheads="1"/>
            </p:cNvPicPr>
            <p:nvPr>
              <p:custDataLst>
                <p:tags r:id="rId44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1870038" y="2943234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19" name="Picture 4"/>
            <p:cNvPicPr>
              <a:picLocks noChangeAspect="1" noChangeArrowheads="1"/>
            </p:cNvPicPr>
            <p:nvPr>
              <p:custDataLst>
                <p:tags r:id="rId45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3257532" y="2954331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20" name="Picture 4"/>
            <p:cNvPicPr>
              <a:picLocks noChangeAspect="1" noChangeArrowheads="1"/>
            </p:cNvPicPr>
            <p:nvPr>
              <p:custDataLst>
                <p:tags r:id="rId46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3476610" y="2954331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21" name="Picture 4"/>
            <p:cNvPicPr>
              <a:picLocks noChangeAspect="1" noChangeArrowheads="1"/>
            </p:cNvPicPr>
            <p:nvPr>
              <p:custDataLst>
                <p:tags r:id="rId47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65" t="29050" r="55986" b="68793"/>
            <a:stretch>
              <a:fillRect/>
            </a:stretch>
          </p:blipFill>
          <p:spPr bwMode="auto">
            <a:xfrm>
              <a:off x="3805227" y="2979747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22" name="Picture 4"/>
            <p:cNvPicPr>
              <a:picLocks noChangeAspect="1" noChangeArrowheads="1"/>
            </p:cNvPicPr>
            <p:nvPr>
              <p:custDataLst>
                <p:tags r:id="rId48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1577934" y="2954331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23" name="Picture 4"/>
            <p:cNvPicPr>
              <a:picLocks noChangeAspect="1" noChangeArrowheads="1"/>
            </p:cNvPicPr>
            <p:nvPr>
              <p:custDataLst>
                <p:tags r:id="rId49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1285830" y="2954331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24" name="Picture 4"/>
            <p:cNvPicPr>
              <a:picLocks noChangeAspect="1" noChangeArrowheads="1"/>
            </p:cNvPicPr>
            <p:nvPr>
              <p:custDataLst>
                <p:tags r:id="rId50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2855889" y="2954331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25" name="Picture 4"/>
            <p:cNvPicPr>
              <a:picLocks noChangeAspect="1" noChangeArrowheads="1"/>
            </p:cNvPicPr>
            <p:nvPr>
              <p:custDataLst>
                <p:tags r:id="rId51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56" t="70761" r="69067" b="16591"/>
            <a:stretch>
              <a:fillRect/>
            </a:stretch>
          </p:blipFill>
          <p:spPr bwMode="auto">
            <a:xfrm>
              <a:off x="482544" y="2735253"/>
              <a:ext cx="620721" cy="600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84726" name="Straight Arrow Connector 54"/>
            <p:cNvCxnSpPr>
              <a:cxnSpLocks noChangeShapeType="1"/>
            </p:cNvCxnSpPr>
            <p:nvPr>
              <p:custDataLst>
                <p:tags r:id="rId52"/>
              </p:custDataLst>
            </p:nvPr>
          </p:nvCxnSpPr>
          <p:spPr bwMode="auto">
            <a:xfrm rot="10800000" flipH="1" flipV="1">
              <a:off x="1285829" y="3045322"/>
              <a:ext cx="3249657" cy="18547"/>
            </a:xfrm>
            <a:prstGeom prst="straightConnector1">
              <a:avLst/>
            </a:prstGeom>
            <a:noFill/>
            <a:ln w="12700" cap="sq" algn="ctr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63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519113" y="3481388"/>
            <a:ext cx="3979862" cy="547687"/>
            <a:chOff x="519057" y="3392487"/>
            <a:chExt cx="3979917" cy="547695"/>
          </a:xfrm>
        </p:grpSpPr>
        <p:pic>
          <p:nvPicPr>
            <p:cNvPr id="584728" name="Picture 4"/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2" t="56004" r="36253" b="31348"/>
            <a:stretch>
              <a:fillRect/>
            </a:stretch>
          </p:blipFill>
          <p:spPr bwMode="auto">
            <a:xfrm>
              <a:off x="519057" y="3392487"/>
              <a:ext cx="547695" cy="54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29" name="Picture 4"/>
            <p:cNvPicPr>
              <a:picLocks noChangeAspect="1" noChangeArrowheads="1"/>
            </p:cNvPicPr>
            <p:nvPr>
              <p:custDataLst>
                <p:tags r:id="rId32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4019920" y="3586149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30" name="Picture 4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2136726" y="3575052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31" name="Picture 4"/>
            <p:cNvPicPr>
              <a:picLocks noChangeAspect="1" noChangeArrowheads="1"/>
            </p:cNvPicPr>
            <p:nvPr>
              <p:custDataLst>
                <p:tags r:id="rId34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3074967" y="3575052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32" name="Picture 4"/>
            <p:cNvPicPr>
              <a:picLocks noChangeAspect="1" noChangeArrowheads="1"/>
            </p:cNvPicPr>
            <p:nvPr>
              <p:custDataLst>
                <p:tags r:id="rId35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2376835" y="3575052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33" name="Picture 4"/>
            <p:cNvPicPr>
              <a:picLocks noChangeAspect="1" noChangeArrowheads="1"/>
            </p:cNvPicPr>
            <p:nvPr>
              <p:custDataLst>
                <p:tags r:id="rId36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3362686" y="3575052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34" name="Picture 4"/>
            <p:cNvPicPr>
              <a:picLocks noChangeAspect="1" noChangeArrowheads="1"/>
            </p:cNvPicPr>
            <p:nvPr>
              <p:custDataLst>
                <p:tags r:id="rId37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65" t="29050" r="55986" b="68793"/>
            <a:stretch>
              <a:fillRect/>
            </a:stretch>
          </p:blipFill>
          <p:spPr bwMode="auto">
            <a:xfrm>
              <a:off x="1870038" y="3611565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35" name="Picture 4"/>
            <p:cNvPicPr>
              <a:picLocks noChangeAspect="1" noChangeArrowheads="1"/>
            </p:cNvPicPr>
            <p:nvPr>
              <p:custDataLst>
                <p:tags r:id="rId38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3805227" y="3575052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36" name="Picture 4"/>
            <p:cNvPicPr>
              <a:picLocks noChangeAspect="1" noChangeArrowheads="1"/>
            </p:cNvPicPr>
            <p:nvPr>
              <p:custDataLst>
                <p:tags r:id="rId39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1281445" y="3586149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37" name="Picture 4"/>
            <p:cNvPicPr>
              <a:picLocks noChangeAspect="1" noChangeArrowheads="1"/>
            </p:cNvPicPr>
            <p:nvPr>
              <p:custDataLst>
                <p:tags r:id="rId40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2851504" y="3586149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84738" name="Straight Arrow Connector 55"/>
            <p:cNvCxnSpPr>
              <a:cxnSpLocks noChangeShapeType="1"/>
            </p:cNvCxnSpPr>
            <p:nvPr>
              <p:custDataLst>
                <p:tags r:id="rId41"/>
              </p:custDataLst>
            </p:nvPr>
          </p:nvCxnSpPr>
          <p:spPr bwMode="auto">
            <a:xfrm rot="10800000" flipH="1" flipV="1">
              <a:off x="1249317" y="3666043"/>
              <a:ext cx="3249657" cy="18547"/>
            </a:xfrm>
            <a:prstGeom prst="straightConnector1">
              <a:avLst/>
            </a:prstGeom>
            <a:noFill/>
            <a:ln w="12700" cap="sq" algn="ctr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64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519113" y="4102100"/>
            <a:ext cx="4016375" cy="1570038"/>
            <a:chOff x="519057" y="4013208"/>
            <a:chExt cx="4016431" cy="1570058"/>
          </a:xfrm>
        </p:grpSpPr>
        <p:pic>
          <p:nvPicPr>
            <p:cNvPr id="584740" name="Picture 4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6" t="56004" r="58130" b="31348"/>
            <a:stretch>
              <a:fillRect/>
            </a:stretch>
          </p:blipFill>
          <p:spPr bwMode="auto">
            <a:xfrm>
              <a:off x="519057" y="4013208"/>
              <a:ext cx="584208" cy="584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4741" name="TextBox 34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rot="5400000">
              <a:off x="379933" y="4882592"/>
              <a:ext cx="98585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100" b="1">
                  <a:solidFill>
                    <a:srgbClr val="000000"/>
                  </a:solidFill>
                  <a:latin typeface="Trebuchet MS" pitchFamily="34" charset="0"/>
                </a:rPr>
                <a:t>…</a:t>
              </a:r>
            </a:p>
          </p:txBody>
        </p:sp>
        <p:pic>
          <p:nvPicPr>
            <p:cNvPr id="584742" name="Picture 4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4056433" y="4206870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43" name="Picture 4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2595913" y="4206870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44" name="Picture 4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1902166" y="4195773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45" name="Picture 4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2230783" y="4195773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46" name="Picture 4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77" t="28741" r="55986" b="68793"/>
            <a:stretch>
              <a:fillRect/>
            </a:stretch>
          </p:blipFill>
          <p:spPr bwMode="auto">
            <a:xfrm>
              <a:off x="3508738" y="4206870"/>
              <a:ext cx="259976" cy="207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47" name="Picture 4"/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65" t="29050" r="55986" b="68793"/>
            <a:stretch>
              <a:fillRect/>
            </a:stretch>
          </p:blipFill>
          <p:spPr bwMode="auto">
            <a:xfrm>
              <a:off x="3001941" y="4232286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48" name="Picture 4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1610062" y="4206870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49" name="Picture 4"/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1317958" y="4206870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750" name="Picture 4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28" t="23193" r="55421" b="74649"/>
            <a:stretch>
              <a:fillRect/>
            </a:stretch>
          </p:blipFill>
          <p:spPr bwMode="auto">
            <a:xfrm>
              <a:off x="3268629" y="4232868"/>
              <a:ext cx="207981" cy="18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84751" name="Straight Arrow Connector 56"/>
            <p:cNvCxnSpPr>
              <a:cxnSpLocks noChangeShapeType="1"/>
            </p:cNvCxnSpPr>
            <p:nvPr>
              <p:custDataLst>
                <p:tags r:id="rId30"/>
              </p:custDataLst>
            </p:nvPr>
          </p:nvCxnSpPr>
          <p:spPr bwMode="auto">
            <a:xfrm rot="10800000" flipH="1" flipV="1">
              <a:off x="1285831" y="4305312"/>
              <a:ext cx="3249657" cy="18547"/>
            </a:xfrm>
            <a:prstGeom prst="straightConnector1">
              <a:avLst/>
            </a:prstGeom>
            <a:noFill/>
            <a:ln w="12700" cap="sq" algn="ctr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70" name="Picture 2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r="60495" b="90565"/>
          <a:stretch>
            <a:fillRect/>
          </a:stretch>
        </p:blipFill>
        <p:spPr bwMode="auto">
          <a:xfrm>
            <a:off x="5353050" y="3189288"/>
            <a:ext cx="40163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1" name="Picture 5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7" t="78839" r="63316" b="17628"/>
          <a:stretch>
            <a:fillRect/>
          </a:stretch>
        </p:blipFill>
        <p:spPr bwMode="auto">
          <a:xfrm>
            <a:off x="665163" y="2459038"/>
            <a:ext cx="21907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71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3208338" y="2495550"/>
            <a:ext cx="414337" cy="1042988"/>
            <a:chOff x="1688269" y="2406636"/>
            <a:chExt cx="413543" cy="1042974"/>
          </a:xfrm>
        </p:grpSpPr>
        <p:cxnSp>
          <p:nvCxnSpPr>
            <p:cNvPr id="584758" name="Straight Connector 13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1209643" y="2959084"/>
              <a:ext cx="969152" cy="11900"/>
            </a:xfrm>
            <a:prstGeom prst="line">
              <a:avLst/>
            </a:prstGeom>
            <a:noFill/>
            <a:ln w="38100" algn="ctr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584759" name="Picture 55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91" t="78464" r="55251" b="16847"/>
            <a:stretch>
              <a:fillRect/>
            </a:stretch>
          </p:blipFill>
          <p:spPr bwMode="auto">
            <a:xfrm>
              <a:off x="1797012" y="2406636"/>
              <a:ext cx="304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5" name="Text Box 5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72000" y="2552700"/>
            <a:ext cx="42354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Resulting </a:t>
            </a:r>
            <a:r>
              <a:rPr lang="en-US" sz="2100" b="1" dirty="0">
                <a:solidFill>
                  <a:srgbClr val="FF0000"/>
                </a:solidFill>
                <a:latin typeface="Trebuchet MS" pitchFamily="34" charset="0"/>
              </a:rPr>
              <a:t>weak classifier</a:t>
            </a: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:</a:t>
            </a:r>
          </a:p>
        </p:txBody>
      </p:sp>
      <p:sp>
        <p:nvSpPr>
          <p:cNvPr id="76" name="Rectangle 7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27013" y="2406650"/>
            <a:ext cx="4600575" cy="1095375"/>
          </a:xfrm>
          <a:prstGeom prst="rect">
            <a:avLst/>
          </a:prstGeom>
          <a:noFill/>
          <a:ln w="38100" cap="sq" algn="ctr">
            <a:solidFill>
              <a:srgbClr val="FFC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0" name="Text Box 5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46663" y="4560888"/>
            <a:ext cx="42354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For next round, reweight the examples according to errors, choose another filter/threshold combo.</a:t>
            </a:r>
          </a:p>
        </p:txBody>
      </p:sp>
      <p:sp>
        <p:nvSpPr>
          <p:cNvPr id="584763" name="TextBox 8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82600" y="6350000"/>
            <a:ext cx="307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0000"/>
                </a:solidFill>
                <a:latin typeface="Trebuchet MS" pitchFamily="34" charset="0"/>
              </a:rPr>
              <a:t>Viola &amp; Jones, CVPR 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18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3216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663" y="2162175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3506BA"/>
                </a:solidFill>
              </a:rPr>
              <a:t>θ</a:t>
            </a:r>
            <a:r>
              <a:rPr lang="en-US" sz="2000" baseline="-25000" dirty="0" smtClean="0">
                <a:solidFill>
                  <a:srgbClr val="3506BA"/>
                </a:solidFill>
              </a:rPr>
              <a:t>t</a:t>
            </a:r>
            <a:r>
              <a:rPr lang="en-US" sz="2000" dirty="0" smtClean="0">
                <a:solidFill>
                  <a:srgbClr val="3506BA"/>
                </a:solidFill>
              </a:rPr>
              <a:t> is a threshold for classifier </a:t>
            </a:r>
            <a:r>
              <a:rPr lang="en-US" sz="2000" dirty="0" err="1" smtClean="0">
                <a:solidFill>
                  <a:srgbClr val="3506BA"/>
                </a:solidFill>
              </a:rPr>
              <a:t>h</a:t>
            </a:r>
            <a:r>
              <a:rPr lang="en-US" sz="2000" baseline="-25000" dirty="0" err="1" smtClean="0">
                <a:solidFill>
                  <a:srgbClr val="3506BA"/>
                </a:solidFill>
              </a:rPr>
              <a:t>t</a:t>
            </a:r>
            <a:endParaRPr lang="en-US" sz="2000" baseline="-25000" dirty="0">
              <a:solidFill>
                <a:srgbClr val="3506BA"/>
              </a:solidFill>
            </a:endParaRP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 bwMode="auto">
          <a:xfrm flipH="1">
            <a:off x="3622675" y="2362230"/>
            <a:ext cx="1423988" cy="2071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6471229" y="3841690"/>
            <a:ext cx="31290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8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006" grpId="0"/>
      <p:bldP spid="75" grpId="0"/>
      <p:bldP spid="75" grpId="1"/>
      <p:bldP spid="76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Each weak classifier works on exactly </a:t>
            </a:r>
            <a:r>
              <a:rPr lang="en-US" dirty="0" smtClean="0">
                <a:solidFill>
                  <a:srgbClr val="FF0000"/>
                </a:solidFill>
              </a:rPr>
              <a:t>one rectangle feature.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Each weak classifier has 3 associated variables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its threshold 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endParaRPr lang="en-US" dirty="0" smtClean="0">
              <a:solidFill>
                <a:srgbClr val="FF0000"/>
              </a:solidFill>
            </a:endParaRP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its polarity p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its weight </a:t>
            </a:r>
            <a:r>
              <a:rPr lang="el-GR" dirty="0" smtClean="0">
                <a:solidFill>
                  <a:srgbClr val="FF0000"/>
                </a:solidFill>
                <a:latin typeface="Arial"/>
                <a:cs typeface="Arial"/>
              </a:rPr>
              <a:t>α</a:t>
            </a:r>
            <a:endParaRPr lang="en-US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cs typeface="Arial"/>
              </a:rPr>
              <a:t>The polarity can be 0 or 1 (in our code)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cs typeface="Arial"/>
              </a:rPr>
              <a:t>The weak classifier computes its one feature f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506BA"/>
                </a:solidFill>
                <a:latin typeface="Arial"/>
                <a:cs typeface="Arial"/>
              </a:rPr>
              <a:t>When the polarity is 1, we want f &gt; </a:t>
            </a:r>
            <a:r>
              <a:rPr lang="el-GR" dirty="0" smtClean="0">
                <a:solidFill>
                  <a:srgbClr val="3506BA"/>
                </a:solidFill>
                <a:latin typeface="Arial"/>
                <a:cs typeface="Arial"/>
              </a:rPr>
              <a:t>θ</a:t>
            </a:r>
            <a:r>
              <a:rPr lang="en-US" dirty="0" smtClean="0">
                <a:solidFill>
                  <a:srgbClr val="3506BA"/>
                </a:solidFill>
                <a:latin typeface="Arial"/>
                <a:cs typeface="Arial"/>
              </a:rPr>
              <a:t> for face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506BA"/>
                </a:solidFill>
                <a:latin typeface="Arial"/>
                <a:cs typeface="Arial"/>
              </a:rPr>
              <a:t>When the polarity is 0, we want f &lt; </a:t>
            </a:r>
            <a:r>
              <a:rPr lang="el-GR" dirty="0" smtClean="0">
                <a:solidFill>
                  <a:srgbClr val="3506BA"/>
                </a:solidFill>
                <a:latin typeface="Arial"/>
                <a:cs typeface="Arial"/>
              </a:rPr>
              <a:t>θ</a:t>
            </a:r>
            <a:r>
              <a:rPr lang="en-US" dirty="0" smtClean="0">
                <a:solidFill>
                  <a:srgbClr val="3506BA"/>
                </a:solidFill>
                <a:latin typeface="Arial"/>
                <a:cs typeface="Arial"/>
              </a:rPr>
              <a:t> for 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cs typeface="Arial"/>
              </a:rPr>
              <a:t>The weight will be used in the final classification by </a:t>
            </a:r>
            <a:r>
              <a:rPr lang="en-US" dirty="0" err="1" smtClean="0">
                <a:latin typeface="Arial"/>
                <a:cs typeface="Arial"/>
              </a:rPr>
              <a:t>AdaBoost</a:t>
            </a:r>
            <a:r>
              <a:rPr lang="en-US" dirty="0" smtClean="0">
                <a:latin typeface="Arial"/>
                <a:cs typeface="Arial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7530-F841-445A-9BBF-C142C1C9EEB7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19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51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Coming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of the basic </a:t>
            </a:r>
            <a:r>
              <a:rPr lang="en-US" dirty="0" err="1" smtClean="0"/>
              <a:t>AdaBoost</a:t>
            </a:r>
            <a:r>
              <a:rPr lang="en-US" dirty="0" smtClean="0"/>
              <a:t> algorithm (next)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Viola Jones face </a:t>
            </a:r>
            <a:r>
              <a:rPr lang="en-US" dirty="0"/>
              <a:t>d</a:t>
            </a:r>
            <a:r>
              <a:rPr lang="en-US" dirty="0" smtClean="0"/>
              <a:t>etector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modified </a:t>
            </a:r>
            <a:r>
              <a:rPr lang="en-US" dirty="0" err="1" smtClean="0"/>
              <a:t>AdaBoost</a:t>
            </a:r>
            <a:r>
              <a:rPr lang="en-US" dirty="0" smtClean="0"/>
              <a:t> algorithm that is used in Viola-Jones face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HW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407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381000"/>
            <a:ext cx="7315200" cy="609600"/>
          </a:xfrm>
        </p:spPr>
        <p:txBody>
          <a:bodyPr/>
          <a:lstStyle/>
          <a:p>
            <a:r>
              <a:rPr lang="en-US"/>
              <a:t>AdaBoost: Intuition</a:t>
            </a:r>
          </a:p>
        </p:txBody>
      </p:sp>
      <p:sp>
        <p:nvSpPr>
          <p:cNvPr id="588804" name="Footer Placeholder 4"/>
          <p:cNvSpPr txBox="1"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  <a:latin typeface="Trebuchet MS" pitchFamily="34" charset="0"/>
              </a:rPr>
              <a:t>K. Grauman, B. Leibe</a:t>
            </a:r>
          </a:p>
        </p:txBody>
      </p:sp>
      <p:pic>
        <p:nvPicPr>
          <p:cNvPr id="588805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2" t="39386" r="43803" b="38367"/>
          <a:stretch>
            <a:fillRect/>
          </a:stretch>
        </p:blipFill>
        <p:spPr bwMode="auto">
          <a:xfrm>
            <a:off x="452438" y="1128713"/>
            <a:ext cx="3973512" cy="21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8806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6572304"/>
            <a:ext cx="61198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Trebuchet MS" pitchFamily="34" charset="0"/>
              </a:rPr>
              <a:t>Figure adapted from Freund and Schapire</a:t>
            </a:r>
          </a:p>
        </p:txBody>
      </p:sp>
      <p:sp>
        <p:nvSpPr>
          <p:cNvPr id="11" name="TextBox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54563" y="1530350"/>
            <a:ext cx="357822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</a:rPr>
              <a:t>Consider a 2-d feature space with </a:t>
            </a:r>
            <a:r>
              <a:rPr lang="en-US" sz="2100" b="1">
                <a:solidFill>
                  <a:srgbClr val="FF0000"/>
                </a:solidFill>
                <a:latin typeface="Trebuchet MS" pitchFamily="34" charset="0"/>
              </a:rPr>
              <a:t>positive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</a:rPr>
              <a:t> and </a:t>
            </a:r>
            <a:r>
              <a:rPr lang="en-US" sz="2100" b="1">
                <a:solidFill>
                  <a:srgbClr val="000099"/>
                </a:solidFill>
                <a:latin typeface="Trebuchet MS" pitchFamily="34" charset="0"/>
              </a:rPr>
              <a:t>negative</a:t>
            </a:r>
            <a:r>
              <a:rPr lang="en-US" sz="2100" b="1">
                <a:solidFill>
                  <a:srgbClr val="000000"/>
                </a:solidFill>
                <a:latin typeface="Trebuchet MS" pitchFamily="34" charset="0"/>
              </a:rPr>
              <a:t> examples.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  <a:latin typeface="Trebuchet MS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</a:rPr>
              <a:t>Each weak classifier splits the training examples with at least 50% accuracy.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  <a:latin typeface="Trebuchet MS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</a:rPr>
              <a:t>Examples misclassified by a previous weak learner are given more emphasis at future rounds.</a:t>
            </a:r>
          </a:p>
        </p:txBody>
      </p:sp>
      <p:cxnSp>
        <p:nvCxnSpPr>
          <p:cNvPr id="588808" name="Straight Arrow Connector 14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2235200" y="3319463"/>
            <a:ext cx="1935163" cy="1587"/>
          </a:xfrm>
          <a:prstGeom prst="straightConnector1">
            <a:avLst/>
          </a:prstGeom>
          <a:noFill/>
          <a:ln w="12700" cap="sq" algn="ctr">
            <a:solidFill>
              <a:schemeClr val="bg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8809" name="Straight Arrow Connector 16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rot="5400000" flipH="1" flipV="1">
            <a:off x="1266825" y="2351088"/>
            <a:ext cx="1935163" cy="1587"/>
          </a:xfrm>
          <a:prstGeom prst="straightConnector1">
            <a:avLst/>
          </a:prstGeom>
          <a:noFill/>
          <a:ln w="12700" cap="sq" algn="ctr">
            <a:solidFill>
              <a:schemeClr val="bg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20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197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381000"/>
            <a:ext cx="7315200" cy="609600"/>
          </a:xfrm>
        </p:spPr>
        <p:txBody>
          <a:bodyPr/>
          <a:lstStyle/>
          <a:p>
            <a:r>
              <a:rPr lang="en-US"/>
              <a:t>AdaBoost: Intuition</a:t>
            </a:r>
          </a:p>
        </p:txBody>
      </p:sp>
      <p:sp>
        <p:nvSpPr>
          <p:cNvPr id="590852" name="Footer Placeholder 4"/>
          <p:cNvSpPr txBox="1"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  <a:latin typeface="Trebuchet MS" pitchFamily="34" charset="0"/>
              </a:rPr>
              <a:t>K. Grauman, B. Leibe</a:t>
            </a:r>
          </a:p>
        </p:txBody>
      </p:sp>
      <p:pic>
        <p:nvPicPr>
          <p:cNvPr id="590853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2" t="39386" r="17517" b="36481"/>
          <a:stretch>
            <a:fillRect/>
          </a:stretch>
        </p:blipFill>
        <p:spPr bwMode="auto">
          <a:xfrm>
            <a:off x="452438" y="1128713"/>
            <a:ext cx="8135937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21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034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381000"/>
            <a:ext cx="7315200" cy="609600"/>
          </a:xfrm>
        </p:spPr>
        <p:txBody>
          <a:bodyPr/>
          <a:lstStyle/>
          <a:p>
            <a:r>
              <a:rPr lang="en-US"/>
              <a:t>AdaBoost: Intuition</a:t>
            </a:r>
          </a:p>
        </p:txBody>
      </p:sp>
      <p:sp>
        <p:nvSpPr>
          <p:cNvPr id="592901" name="Footer Placeholder 4"/>
          <p:cNvSpPr txBox="1"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  <a:latin typeface="Trebuchet MS" pitchFamily="34" charset="0"/>
              </a:rPr>
              <a:t>K. Grauman, B. Leibe</a:t>
            </a:r>
          </a:p>
        </p:txBody>
      </p:sp>
      <p:pic>
        <p:nvPicPr>
          <p:cNvPr id="592902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2" t="39386" r="17517" b="12282"/>
          <a:stretch>
            <a:fillRect/>
          </a:stretch>
        </p:blipFill>
        <p:spPr bwMode="auto">
          <a:xfrm>
            <a:off x="452438" y="1128713"/>
            <a:ext cx="8135937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2903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45733" y="4311651"/>
            <a:ext cx="2625967" cy="14970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92904" name="Text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54162" y="4356102"/>
            <a:ext cx="314007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Final classifier is combination of the weak classifiers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22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49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4371243"/>
            <a:ext cx="7239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99">
                    <a:lumMod val="60000"/>
                    <a:lumOff val="40000"/>
                  </a:srgbClr>
                </a:solidFill>
                <a:latin typeface="Trebuchet MS" pitchFamily="34" charset="0"/>
              </a:rPr>
              <a:t>Final classifier is combination of the weak ones, weighted according to error they had</a:t>
            </a:r>
            <a:r>
              <a:rPr lang="en-US" sz="1800" dirty="0" smtClean="0">
                <a:solidFill>
                  <a:srgbClr val="000099">
                    <a:lumMod val="60000"/>
                    <a:lumOff val="40000"/>
                  </a:srgbClr>
                </a:solidFill>
                <a:latin typeface="Trebuchet MS" pitchFamily="34" charset="0"/>
              </a:rPr>
              <a:t>.</a:t>
            </a:r>
            <a:endParaRPr lang="en-US" sz="1800" dirty="0">
              <a:solidFill>
                <a:srgbClr val="000099">
                  <a:lumMod val="60000"/>
                  <a:lumOff val="40000"/>
                </a:srgbClr>
              </a:solidFill>
              <a:latin typeface="Trebuchet MS" pitchFamily="34" charset="0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99">
                    <a:lumMod val="60000"/>
                    <a:lumOff val="40000"/>
                  </a:srgbClr>
                </a:solidFill>
                <a:latin typeface="Trebuchet MS" pitchFamily="34" charset="0"/>
              </a:rPr>
              <a:t>The code computes </a:t>
            </a:r>
            <a:r>
              <a:rPr lang="en-US" sz="1800" dirty="0">
                <a:solidFill>
                  <a:srgbClr val="000099">
                    <a:lumMod val="60000"/>
                    <a:lumOff val="40000"/>
                  </a:srgbClr>
                </a:solidFill>
                <a:latin typeface="Trebuchet MS" pitchFamily="34" charset="0"/>
              </a:rPr>
              <a:t>a</a:t>
            </a:r>
            <a:r>
              <a:rPr lang="en-US" sz="1800" dirty="0" smtClean="0">
                <a:solidFill>
                  <a:srgbClr val="000099">
                    <a:lumMod val="60000"/>
                    <a:lumOff val="40000"/>
                  </a:srgbClr>
                </a:solidFill>
                <a:latin typeface="Trebuchet MS" pitchFamily="34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Trebuchet MS" pitchFamily="34" charset="0"/>
              </a:rPr>
              <a:t>SCORE</a:t>
            </a:r>
            <a:r>
              <a:rPr lang="en-US" sz="1800" dirty="0" smtClean="0">
                <a:solidFill>
                  <a:srgbClr val="000099">
                    <a:lumMod val="60000"/>
                    <a:lumOff val="40000"/>
                  </a:srgbClr>
                </a:solidFill>
                <a:latin typeface="Trebuchet MS" pitchFamily="34" charset="0"/>
              </a:rPr>
              <a:t> based on the difference of the two above summations.</a:t>
            </a: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99">
                    <a:lumMod val="60000"/>
                    <a:lumOff val="40000"/>
                  </a:srgbClr>
                </a:solidFill>
                <a:latin typeface="Trebuchet MS" pitchFamily="34" charset="0"/>
              </a:rPr>
              <a:t>I’m going to go over these things again in the assignment slides.</a:t>
            </a:r>
            <a:endParaRPr lang="en-US" sz="1800" dirty="0">
              <a:solidFill>
                <a:srgbClr val="000099">
                  <a:lumMod val="60000"/>
                  <a:lumOff val="40000"/>
                </a:srgbClr>
              </a:solidFill>
              <a:latin typeface="Trebuchet MS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016946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23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3617258"/>
            <a:ext cx="6973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srgbClr val="FF0000"/>
                </a:solidFill>
                <a:latin typeface="Arial"/>
                <a:cs typeface="Arial"/>
              </a:rPr>
              <a:t>β</a:t>
            </a:r>
            <a:r>
              <a:rPr lang="en-US" sz="2400" baseline="-25000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 = </a:t>
            </a:r>
            <a:r>
              <a:rPr lang="el-GR" sz="2400" dirty="0" smtClean="0">
                <a:solidFill>
                  <a:srgbClr val="FF0000"/>
                </a:solidFill>
                <a:latin typeface="Arial"/>
                <a:cs typeface="Arial"/>
              </a:rPr>
              <a:t>ε</a:t>
            </a:r>
            <a:r>
              <a:rPr lang="en-US" sz="2400" baseline="-25000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 / (1-</a:t>
            </a:r>
            <a:r>
              <a:rPr lang="el-GR" sz="2400" dirty="0">
                <a:solidFill>
                  <a:srgbClr val="FF0000"/>
                </a:solidFill>
                <a:cs typeface="Arial"/>
              </a:rPr>
              <a:t> ε</a:t>
            </a:r>
            <a:r>
              <a:rPr lang="en-US" sz="2400" baseline="-25000" dirty="0" smtClean="0">
                <a:solidFill>
                  <a:srgbClr val="FF0000"/>
                </a:solidFill>
                <a:cs typeface="Arial"/>
              </a:rPr>
              <a:t>t</a:t>
            </a:r>
            <a:r>
              <a:rPr lang="en-US" sz="2400" dirty="0" smtClean="0">
                <a:solidFill>
                  <a:srgbClr val="FF0000"/>
                </a:solidFill>
                <a:cs typeface="Arial"/>
              </a:rPr>
              <a:t>): the training error of the classifier </a:t>
            </a:r>
            <a:r>
              <a:rPr lang="en-US" sz="2400" dirty="0" err="1" smtClean="0">
                <a:solidFill>
                  <a:srgbClr val="FF0000"/>
                </a:solidFill>
                <a:cs typeface="Arial"/>
              </a:rPr>
              <a:t>h</a:t>
            </a:r>
            <a:r>
              <a:rPr lang="en-US" sz="2400" baseline="-25000" dirty="0" err="1" smtClean="0">
                <a:solidFill>
                  <a:srgbClr val="FF0000"/>
                </a:solidFill>
                <a:cs typeface="Arial"/>
              </a:rPr>
              <a:t>t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701162" y="1382806"/>
            <a:ext cx="4382584" cy="11967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"/>
          <a:stretch/>
        </p:blipFill>
        <p:spPr bwMode="auto">
          <a:xfrm>
            <a:off x="0" y="578896"/>
            <a:ext cx="5038776" cy="300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2"/>
          <a:stretch/>
        </p:blipFill>
        <p:spPr bwMode="auto">
          <a:xfrm>
            <a:off x="-283" y="3581400"/>
            <a:ext cx="5158864" cy="32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494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035425" y="0"/>
            <a:ext cx="8108576" cy="609600"/>
          </a:xfrm>
        </p:spPr>
        <p:txBody>
          <a:bodyPr/>
          <a:lstStyle/>
          <a:p>
            <a:r>
              <a:rPr lang="en-US" sz="2800" dirty="0" err="1">
                <a:solidFill>
                  <a:srgbClr val="3506BA"/>
                </a:solidFill>
              </a:rPr>
              <a:t>AdaBoost</a:t>
            </a:r>
            <a:r>
              <a:rPr lang="en-US" sz="2800" dirty="0">
                <a:solidFill>
                  <a:srgbClr val="3506BA"/>
                </a:solidFill>
              </a:rPr>
              <a:t> </a:t>
            </a:r>
            <a:r>
              <a:rPr lang="en-US" sz="2800" dirty="0" smtClean="0">
                <a:solidFill>
                  <a:srgbClr val="3506BA"/>
                </a:solidFill>
              </a:rPr>
              <a:t>Algorithm modified by Viola Jones</a:t>
            </a:r>
            <a:endParaRPr lang="en-US" sz="2800" dirty="0">
              <a:solidFill>
                <a:srgbClr val="3506BA"/>
              </a:solidFill>
            </a:endParaRPr>
          </a:p>
        </p:txBody>
      </p:sp>
      <p:sp>
        <p:nvSpPr>
          <p:cNvPr id="133126" name="Text 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867400" y="3962400"/>
            <a:ext cx="29927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Find the best threshold and polarity for each feature, and return </a:t>
            </a:r>
            <a:r>
              <a:rPr lang="en-US" sz="1400" dirty="0" smtClean="0">
                <a:solidFill>
                  <a:srgbClr val="FF0000"/>
                </a:solidFill>
                <a:latin typeface="Trebuchet MS" pitchFamily="34" charset="0"/>
              </a:rPr>
              <a:t>error </a:t>
            </a:r>
            <a:r>
              <a:rPr lang="el-GR" sz="1400" dirty="0" smtClean="0">
                <a:solidFill>
                  <a:srgbClr val="FF0000"/>
                </a:solidFill>
                <a:latin typeface="Arial"/>
                <a:cs typeface="Arial"/>
              </a:rPr>
              <a:t>ε</a:t>
            </a:r>
            <a:r>
              <a:rPr lang="en-US" sz="1400" dirty="0" smtClean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.</a:t>
            </a:r>
            <a:endParaRPr lang="en-US" sz="1400" dirty="0">
              <a:solidFill>
                <a:srgbClr val="0066FF">
                  <a:lumMod val="50000"/>
                </a:srgbClr>
              </a:solidFill>
              <a:latin typeface="Trebuchet MS" pitchFamily="34" charset="0"/>
            </a:endParaRPr>
          </a:p>
        </p:txBody>
      </p:sp>
      <p:sp>
        <p:nvSpPr>
          <p:cNvPr id="133128" name="Text Box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22887" y="5535633"/>
            <a:ext cx="33737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Re-weight the examples: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Incorrectly classified -&gt; more weight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Correctly classified -&gt; less weight</a:t>
            </a:r>
          </a:p>
        </p:txBody>
      </p:sp>
      <p:pic>
        <p:nvPicPr>
          <p:cNvPr id="594961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1" t="42026" r="44916" b="38367"/>
          <a:stretch>
            <a:fillRect/>
          </a:stretch>
        </p:blipFill>
        <p:spPr bwMode="auto">
          <a:xfrm>
            <a:off x="7597775" y="609600"/>
            <a:ext cx="11588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962" name="TextBox 2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591930" y="1716232"/>
            <a:ext cx="13234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{x</a:t>
            </a:r>
            <a:r>
              <a:rPr lang="en-US" sz="2100" b="1" baseline="-25000" dirty="0">
                <a:solidFill>
                  <a:srgbClr val="000000"/>
                </a:solidFill>
                <a:latin typeface="Trebuchet MS" pitchFamily="34" charset="0"/>
              </a:rPr>
              <a:t>1</a:t>
            </a: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,…</a:t>
            </a:r>
            <a:r>
              <a:rPr lang="en-US" sz="2100" b="1" dirty="0" err="1">
                <a:solidFill>
                  <a:srgbClr val="000000"/>
                </a:solidFill>
                <a:latin typeface="Trebuchet MS" pitchFamily="34" charset="0"/>
              </a:rPr>
              <a:t>x</a:t>
            </a:r>
            <a:r>
              <a:rPr lang="en-US" sz="2100" b="1" baseline="-25000" dirty="0" err="1">
                <a:solidFill>
                  <a:srgbClr val="000000"/>
                </a:solidFill>
                <a:latin typeface="Trebuchet MS" pitchFamily="34" charset="0"/>
              </a:rPr>
              <a:t>n</a:t>
            </a:r>
            <a:r>
              <a:rPr lang="en-US" sz="2100" b="1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20" name="Text Box 2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426507" y="2161684"/>
            <a:ext cx="1949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800" dirty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For T </a:t>
            </a:r>
            <a:r>
              <a:rPr lang="en-US" sz="1800" dirty="0" smtClean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rounds:</a:t>
            </a:r>
          </a:p>
        </p:txBody>
      </p:sp>
      <p:sp>
        <p:nvSpPr>
          <p:cNvPr id="4" name="Right Arrow 3"/>
          <p:cNvSpPr/>
          <p:nvPr/>
        </p:nvSpPr>
        <p:spPr bwMode="auto">
          <a:xfrm rot="10800000">
            <a:off x="5367962" y="4211615"/>
            <a:ext cx="423238" cy="30479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rot="10800000">
            <a:off x="5367961" y="5752565"/>
            <a:ext cx="423238" cy="30479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24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7960" y="1108805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NOTE: Our code 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equal weights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for all samples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04564" y="4656275"/>
            <a:ext cx="2579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506BA"/>
                </a:solidFill>
              </a:rPr>
              <a:t>sum over training samples</a:t>
            </a:r>
            <a:endParaRPr lang="en-US" sz="1600" dirty="0">
              <a:solidFill>
                <a:srgbClr val="3506BA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2319" y="2161684"/>
            <a:ext cx="2024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dirty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meaning we will </a:t>
            </a:r>
            <a:endParaRPr lang="en-US" dirty="0" smtClean="0">
              <a:solidFill>
                <a:srgbClr val="0066FF">
                  <a:lumMod val="50000"/>
                </a:srgbClr>
              </a:solidFill>
              <a:latin typeface="Trebuchet MS" pitchFamily="34" charset="0"/>
            </a:endParaRPr>
          </a:p>
          <a:p>
            <a:pPr defTabSz="914400" fontAlgn="base">
              <a:spcAft>
                <a:spcPct val="0"/>
              </a:spcAft>
            </a:pPr>
            <a:r>
              <a:rPr lang="en-US" dirty="0" smtClean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construct </a:t>
            </a:r>
            <a:r>
              <a:rPr lang="en-US" dirty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T weak </a:t>
            </a:r>
            <a:endParaRPr lang="en-US" dirty="0" smtClean="0">
              <a:solidFill>
                <a:srgbClr val="0066FF">
                  <a:lumMod val="50000"/>
                </a:srgbClr>
              </a:solidFill>
              <a:latin typeface="Trebuchet MS" pitchFamily="34" charset="0"/>
            </a:endParaRPr>
          </a:p>
          <a:p>
            <a:pPr defTabSz="914400" fontAlgn="base">
              <a:spcAft>
                <a:spcPct val="0"/>
              </a:spcAft>
            </a:pPr>
            <a:r>
              <a:rPr lang="en-US" dirty="0" smtClean="0">
                <a:solidFill>
                  <a:srgbClr val="0066FF">
                    <a:lumMod val="50000"/>
                  </a:srgbClr>
                </a:solidFill>
                <a:latin typeface="Trebuchet MS" pitchFamily="34" charset="0"/>
              </a:rPr>
              <a:t>classifiers</a:t>
            </a:r>
            <a:endParaRPr lang="en-US" dirty="0">
              <a:solidFill>
                <a:srgbClr val="0066FF">
                  <a:lumMod val="50000"/>
                </a:srgbClr>
              </a:solidFill>
              <a:latin typeface="Trebuchet M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2887" y="3254188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506BA"/>
                </a:solidFill>
              </a:rPr>
              <a:t>Normalize weights</a:t>
            </a:r>
            <a:endParaRPr lang="en-US" sz="1600" dirty="0">
              <a:solidFill>
                <a:srgbClr val="3506BA"/>
              </a:solidFill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0800000">
            <a:off x="5308742" y="3287943"/>
            <a:ext cx="423238" cy="30479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2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  <p:bldP spid="31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88" y="217250"/>
            <a:ext cx="908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Recall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375" y="1236602"/>
            <a:ext cx="55820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Classification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Decision Trees and Forests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Neural Nets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SVMs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Boosting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....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	</a:t>
            </a:r>
            <a:r>
              <a:rPr lang="en-US" sz="2400" dirty="0" smtClean="0"/>
              <a:t>Face Detection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Simple Features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Integral Images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Boosting</a:t>
            </a:r>
          </a:p>
          <a:p>
            <a:pPr marL="742950" lvl="1" indent="-285750">
              <a:buFont typeface="Arial"/>
              <a:buChar char="•"/>
            </a:pP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5537" y="4018946"/>
            <a:ext cx="1015147" cy="625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493148" y="4927929"/>
            <a:ext cx="157955" cy="635182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85282"/>
              </p:ext>
            </p:extLst>
          </p:nvPr>
        </p:nvGraphicFramePr>
        <p:xfrm>
          <a:off x="3493146" y="4929819"/>
          <a:ext cx="634272" cy="79425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2856"/>
                <a:gridCol w="52856"/>
                <a:gridCol w="52856"/>
                <a:gridCol w="52856"/>
                <a:gridCol w="52856"/>
                <a:gridCol w="52856"/>
                <a:gridCol w="52856"/>
                <a:gridCol w="52856"/>
                <a:gridCol w="52856"/>
                <a:gridCol w="52856"/>
                <a:gridCol w="52856"/>
                <a:gridCol w="52856"/>
              </a:tblGrid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b="1" i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" b="1" i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00" b="1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b="1" i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3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b="1" i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950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93147" y="4927929"/>
            <a:ext cx="527998" cy="635302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3147" y="4927929"/>
            <a:ext cx="157955" cy="265019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93146" y="4927930"/>
            <a:ext cx="528119" cy="265020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0" t="39386" r="43803" b="38367"/>
          <a:stretch/>
        </p:blipFill>
        <p:spPr bwMode="auto">
          <a:xfrm>
            <a:off x="2970312" y="5627045"/>
            <a:ext cx="1042888" cy="103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25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99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28600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dirty="0">
                <a:solidFill>
                  <a:srgbClr val="000000"/>
                </a:solidFill>
                <a:latin typeface="Trebuchet MS"/>
              </a:rPr>
              <a:t>Picking the </a:t>
            </a:r>
            <a:r>
              <a:rPr lang="en-US" sz="3200" dirty="0" smtClean="0">
                <a:solidFill>
                  <a:srgbClr val="000000"/>
                </a:solidFill>
                <a:latin typeface="Trebuchet MS"/>
              </a:rPr>
              <a:t>threshold for the best classifier: the idea</a:t>
            </a:r>
            <a:endParaRPr lang="en-US" sz="3200" dirty="0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6" t="70761" r="69067" b="16591"/>
          <a:stretch>
            <a:fillRect/>
          </a:stretch>
        </p:blipFill>
        <p:spPr bwMode="auto">
          <a:xfrm>
            <a:off x="1212850" y="2456048"/>
            <a:ext cx="62071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54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1844807" y="2734620"/>
            <a:ext cx="5756276" cy="3876"/>
          </a:xfrm>
          <a:prstGeom prst="straightConnector1">
            <a:avLst/>
          </a:prstGeom>
          <a:noFill/>
          <a:ln w="12700" cap="sq" algn="ctr">
            <a:solidFill>
              <a:schemeClr val="bg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Picture 5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7" t="78839" r="63316" b="17628"/>
          <a:stretch>
            <a:fillRect/>
          </a:stretch>
        </p:blipFill>
        <p:spPr bwMode="auto">
          <a:xfrm>
            <a:off x="1395413" y="2090923"/>
            <a:ext cx="21907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Oval 25"/>
          <p:cNvSpPr/>
          <p:nvPr/>
        </p:nvSpPr>
        <p:spPr bwMode="auto">
          <a:xfrm>
            <a:off x="5962309" y="2549011"/>
            <a:ext cx="373011" cy="344487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742483" y="2635722"/>
            <a:ext cx="152400" cy="155390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438400" y="2702293"/>
            <a:ext cx="76200" cy="77695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413757" y="2566371"/>
            <a:ext cx="349624" cy="309768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015239" y="2514739"/>
            <a:ext cx="434432" cy="38746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4927189" y="2604713"/>
            <a:ext cx="234562" cy="233085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813249" y="2670819"/>
            <a:ext cx="120912" cy="118230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4167830" y="2632322"/>
            <a:ext cx="201521" cy="195223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178405" y="2702293"/>
            <a:ext cx="76200" cy="77695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304451" y="2675505"/>
            <a:ext cx="120912" cy="11823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6427695" y="2514739"/>
            <a:ext cx="429066" cy="38746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572000" y="2624597"/>
            <a:ext cx="234562" cy="233085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40143" y="1436135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0000"/>
                </a:solidFill>
                <a:latin typeface="Trebuchet MS"/>
              </a:rPr>
              <a:t>Efficient single pass approach: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92413" y="3526947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0000"/>
                </a:solidFill>
                <a:latin typeface="Trebuchet MS"/>
              </a:rPr>
              <a:t>At each sample compute: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43000" y="4709286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0000"/>
                </a:solidFill>
                <a:latin typeface="Trebuchet MS"/>
              </a:rPr>
              <a:t>Find the minimum value of   , and use the value of the corresponding sample as the threshold. 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809" y="4744552"/>
            <a:ext cx="204842" cy="2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2073152" y="4038600"/>
            <a:ext cx="552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000000"/>
                </a:solidFill>
                <a:latin typeface="Trebuchet MS"/>
              </a:rPr>
              <a:t> = min ( </a:t>
            </a:r>
            <a:r>
              <a:rPr lang="en-US" sz="2800" dirty="0">
                <a:solidFill>
                  <a:srgbClr val="3506BA"/>
                </a:solidFill>
                <a:latin typeface="Trebuchet MS"/>
              </a:rPr>
              <a:t>S</a:t>
            </a:r>
            <a:r>
              <a:rPr lang="en-US" sz="2800" dirty="0">
                <a:solidFill>
                  <a:srgbClr val="000000"/>
                </a:solidFill>
                <a:latin typeface="Trebuchet MS"/>
              </a:rPr>
              <a:t> + (</a:t>
            </a:r>
            <a:r>
              <a:rPr lang="en-US" sz="2800" dirty="0">
                <a:solidFill>
                  <a:srgbClr val="FF0000"/>
                </a:solidFill>
                <a:latin typeface="Trebuchet MS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Trebuchet MS"/>
              </a:rPr>
              <a:t> – </a:t>
            </a:r>
            <a:r>
              <a:rPr lang="en-US" sz="2800" dirty="0">
                <a:solidFill>
                  <a:srgbClr val="FF0000"/>
                </a:solidFill>
                <a:latin typeface="Trebuchet MS"/>
              </a:rPr>
              <a:t>S</a:t>
            </a:r>
            <a:r>
              <a:rPr lang="en-US" sz="2800" dirty="0">
                <a:solidFill>
                  <a:srgbClr val="000000"/>
                </a:solidFill>
                <a:latin typeface="Trebuchet MS"/>
              </a:rPr>
              <a:t>), </a:t>
            </a:r>
            <a:r>
              <a:rPr lang="en-US" sz="2800" dirty="0">
                <a:solidFill>
                  <a:srgbClr val="FF0000"/>
                </a:solidFill>
                <a:latin typeface="Trebuchet MS"/>
              </a:rPr>
              <a:t>S</a:t>
            </a:r>
            <a:r>
              <a:rPr lang="en-US" sz="2800" dirty="0">
                <a:solidFill>
                  <a:srgbClr val="000000"/>
                </a:solidFill>
                <a:latin typeface="Trebuchet MS"/>
              </a:rPr>
              <a:t> + (</a:t>
            </a:r>
            <a:r>
              <a:rPr lang="en-US" sz="2800" dirty="0">
                <a:solidFill>
                  <a:srgbClr val="3506BA"/>
                </a:solidFill>
                <a:latin typeface="Trebuchet MS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Trebuchet MS"/>
              </a:rPr>
              <a:t> – </a:t>
            </a:r>
            <a:r>
              <a:rPr lang="en-US" sz="2800" dirty="0">
                <a:solidFill>
                  <a:srgbClr val="3506BA"/>
                </a:solidFill>
                <a:latin typeface="Trebuchet MS"/>
              </a:rPr>
              <a:t>S</a:t>
            </a:r>
            <a:r>
              <a:rPr lang="en-US" sz="2800" dirty="0">
                <a:solidFill>
                  <a:srgbClr val="000000"/>
                </a:solidFill>
                <a:latin typeface="Trebuchet MS"/>
              </a:rPr>
              <a:t>) )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88" y="4098691"/>
            <a:ext cx="315269" cy="44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1170321" y="55626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0000"/>
                </a:solidFill>
                <a:latin typeface="Trebuchet MS"/>
              </a:rPr>
              <a:t>S = sum of </a:t>
            </a:r>
            <a:r>
              <a:rPr lang="en-US" dirty="0" smtClean="0">
                <a:solidFill>
                  <a:srgbClr val="FF0000"/>
                </a:solidFill>
                <a:latin typeface="Trebuchet MS"/>
              </a:rPr>
              <a:t>weights of </a:t>
            </a:r>
            <a:r>
              <a:rPr lang="en-US" dirty="0" smtClean="0">
                <a:solidFill>
                  <a:srgbClr val="000000"/>
                </a:solidFill>
                <a:latin typeface="Trebuchet MS"/>
              </a:rPr>
              <a:t>samples with feature value below </a:t>
            </a:r>
            <a:r>
              <a:rPr lang="en-US" dirty="0">
                <a:solidFill>
                  <a:srgbClr val="000000"/>
                </a:solidFill>
                <a:latin typeface="Trebuchet MS"/>
              </a:rPr>
              <a:t>the current sample</a:t>
            </a:r>
          </a:p>
          <a:p>
            <a:pPr defTabSz="914400"/>
            <a:r>
              <a:rPr lang="en-US" dirty="0">
                <a:solidFill>
                  <a:srgbClr val="000000"/>
                </a:solidFill>
                <a:latin typeface="Trebuchet MS"/>
              </a:rPr>
              <a:t>T = total sum of all </a:t>
            </a:r>
            <a:r>
              <a:rPr lang="en-US" dirty="0" smtClean="0">
                <a:solidFill>
                  <a:srgbClr val="000000"/>
                </a:solidFill>
                <a:latin typeface="Trebuchet MS"/>
              </a:rPr>
              <a:t>samples</a:t>
            </a:r>
          </a:p>
          <a:p>
            <a:pPr defTabSz="914400"/>
            <a:r>
              <a:rPr lang="en-US" dirty="0" smtClean="0">
                <a:solidFill>
                  <a:srgbClr val="FF0000"/>
                </a:solidFill>
                <a:latin typeface="Trebuchet MS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Trebuchet MS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Trebuchet MS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Trebuchet MS"/>
              </a:rPr>
              <a:t> are for faces; </a:t>
            </a:r>
            <a:r>
              <a:rPr lang="en-US" dirty="0" smtClean="0">
                <a:solidFill>
                  <a:srgbClr val="3506BA"/>
                </a:solidFill>
                <a:latin typeface="Trebuchet MS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Trebuchet MS"/>
              </a:rPr>
              <a:t> and </a:t>
            </a:r>
            <a:r>
              <a:rPr lang="en-US" dirty="0" smtClean="0">
                <a:solidFill>
                  <a:srgbClr val="3506BA"/>
                </a:solidFill>
                <a:latin typeface="Trebuchet MS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Trebuchet MS"/>
              </a:rPr>
              <a:t> are for background.</a:t>
            </a:r>
            <a:endParaRPr lang="en-US" dirty="0">
              <a:solidFill>
                <a:srgbClr val="FF0000"/>
              </a:solidFill>
              <a:latin typeface="Trebuchet MS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5359967" y="2167123"/>
            <a:ext cx="0" cy="118567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26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2025" y="1176144"/>
            <a:ext cx="3518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features are actually </a:t>
            </a:r>
            <a:r>
              <a:rPr lang="en-US" b="1" dirty="0" smtClean="0">
                <a:solidFill>
                  <a:srgbClr val="FF0000"/>
                </a:solidFill>
              </a:rPr>
              <a:t>sorted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 the code according to numeric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value!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6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3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28600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dirty="0">
                <a:solidFill>
                  <a:srgbClr val="000000"/>
                </a:solidFill>
                <a:latin typeface="Trebuchet MS"/>
              </a:rPr>
              <a:t>Picking the </a:t>
            </a:r>
            <a:r>
              <a:rPr lang="en-US" sz="3200" dirty="0" smtClean="0">
                <a:solidFill>
                  <a:srgbClr val="000000"/>
                </a:solidFill>
                <a:latin typeface="Trebuchet MS"/>
              </a:rPr>
              <a:t>threshold for the best classifier: the details for coding</a:t>
            </a:r>
            <a:endParaRPr lang="en-US" sz="3200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60631" y="36692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0000"/>
                </a:solidFill>
                <a:latin typeface="Trebuchet MS"/>
              </a:rPr>
              <a:t>At each </a:t>
            </a:r>
            <a:r>
              <a:rPr lang="en-US" dirty="0" smtClean="0">
                <a:solidFill>
                  <a:srgbClr val="000000"/>
                </a:solidFill>
                <a:latin typeface="Trebuchet MS"/>
              </a:rPr>
              <a:t>sample, add weight to FS or BG and compute:</a:t>
            </a:r>
            <a:endParaRPr lang="en-US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6129" y="5010834"/>
            <a:ext cx="701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0000"/>
                </a:solidFill>
                <a:latin typeface="Trebuchet MS"/>
              </a:rPr>
              <a:t>Find the minimum value of </a:t>
            </a:r>
            <a:r>
              <a:rPr lang="en-US" sz="2400" dirty="0" smtClean="0">
                <a:solidFill>
                  <a:srgbClr val="000000"/>
                </a:solidFill>
                <a:latin typeface="Script MT Bold" panose="03040602040607080904" pitchFamily="66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Trebuchet MS"/>
              </a:rPr>
              <a:t>, </a:t>
            </a:r>
            <a:r>
              <a:rPr lang="en-US" dirty="0">
                <a:solidFill>
                  <a:srgbClr val="000000"/>
                </a:solidFill>
                <a:latin typeface="Trebuchet MS"/>
              </a:rPr>
              <a:t>and use the </a:t>
            </a:r>
            <a:r>
              <a:rPr lang="en-US" dirty="0" smtClean="0">
                <a:solidFill>
                  <a:srgbClr val="000000"/>
                </a:solidFill>
                <a:latin typeface="Trebuchet MS"/>
              </a:rPr>
              <a:t>feature value </a:t>
            </a:r>
            <a:r>
              <a:rPr lang="en-US" dirty="0">
                <a:solidFill>
                  <a:srgbClr val="000000"/>
                </a:solidFill>
                <a:latin typeface="Trebuchet MS"/>
              </a:rPr>
              <a:t>of the corresponding sample as the threshold.  </a:t>
            </a:r>
            <a:endParaRPr lang="en-US" dirty="0" smtClean="0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88" y="4098691"/>
            <a:ext cx="315269" cy="44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27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243793"/>
            <a:ext cx="764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</a:t>
            </a:r>
            <a:r>
              <a:rPr lang="en-US" b="1" dirty="0" smtClean="0">
                <a:solidFill>
                  <a:srgbClr val="FF0000"/>
                </a:solidFill>
              </a:rPr>
              <a:t> features </a:t>
            </a:r>
            <a:r>
              <a:rPr lang="en-US" dirty="0" smtClean="0">
                <a:solidFill>
                  <a:srgbClr val="FF0000"/>
                </a:solidFill>
              </a:rPr>
              <a:t>for the training samples are actually </a:t>
            </a:r>
            <a:r>
              <a:rPr lang="en-US" b="1" dirty="0" smtClean="0">
                <a:solidFill>
                  <a:srgbClr val="FF0000"/>
                </a:solidFill>
              </a:rPr>
              <a:t>sorted </a:t>
            </a:r>
            <a:r>
              <a:rPr lang="en-US" dirty="0" smtClean="0">
                <a:solidFill>
                  <a:srgbClr val="FF0000"/>
                </a:solidFill>
              </a:rPr>
              <a:t>in the code according to numeric value!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963271"/>
            <a:ext cx="75328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Algorithm: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find </a:t>
            </a:r>
            <a:r>
              <a:rPr lang="en-US" dirty="0" smtClean="0">
                <a:solidFill>
                  <a:srgbClr val="FF0000"/>
                </a:solidFill>
              </a:rPr>
              <a:t>AFS</a:t>
            </a:r>
            <a:r>
              <a:rPr lang="en-US" dirty="0" smtClean="0"/>
              <a:t>, the sum of the weights of all the </a:t>
            </a:r>
            <a:r>
              <a:rPr lang="en-US" dirty="0" smtClean="0">
                <a:solidFill>
                  <a:srgbClr val="FF0000"/>
                </a:solidFill>
              </a:rPr>
              <a:t>face</a:t>
            </a:r>
            <a:r>
              <a:rPr lang="en-US" dirty="0" smtClean="0"/>
              <a:t>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find </a:t>
            </a:r>
            <a:r>
              <a:rPr lang="en-US" dirty="0" smtClean="0">
                <a:solidFill>
                  <a:srgbClr val="3506BA"/>
                </a:solidFill>
              </a:rPr>
              <a:t>ABG</a:t>
            </a:r>
            <a:r>
              <a:rPr lang="en-US" dirty="0" smtClean="0"/>
              <a:t>, the sum of the weights of all the </a:t>
            </a:r>
            <a:r>
              <a:rPr lang="en-US" dirty="0" smtClean="0">
                <a:solidFill>
                  <a:srgbClr val="0033CC"/>
                </a:solidFill>
              </a:rPr>
              <a:t>background</a:t>
            </a:r>
            <a:r>
              <a:rPr lang="en-US" dirty="0" smtClean="0"/>
              <a:t>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set to zero </a:t>
            </a:r>
            <a:r>
              <a:rPr lang="en-US" dirty="0" smtClean="0">
                <a:solidFill>
                  <a:srgbClr val="FF0000"/>
                </a:solidFill>
              </a:rPr>
              <a:t>FS</a:t>
            </a:r>
            <a:r>
              <a:rPr lang="en-US" dirty="0" smtClean="0"/>
              <a:t>, the sum of the weights of face samples so far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set to zero </a:t>
            </a:r>
            <a:r>
              <a:rPr lang="en-US" dirty="0" smtClean="0">
                <a:solidFill>
                  <a:srgbClr val="3506BA"/>
                </a:solidFill>
              </a:rPr>
              <a:t>BG</a:t>
            </a:r>
            <a:r>
              <a:rPr lang="en-US" dirty="0" smtClean="0"/>
              <a:t>, the sum of the weights of background samples so far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go through each sample s in a loop </a:t>
            </a:r>
            <a:r>
              <a:rPr lang="en-US" dirty="0" smtClean="0">
                <a:solidFill>
                  <a:srgbClr val="7030A0"/>
                </a:solidFill>
              </a:rPr>
              <a:t>IN THE SORTED ORDER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8707" y="4080107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 min (</a:t>
            </a:r>
            <a:r>
              <a:rPr lang="en-US" sz="2400" dirty="0" smtClean="0">
                <a:solidFill>
                  <a:srgbClr val="3506BA"/>
                </a:solidFill>
              </a:rPr>
              <a:t>BG</a:t>
            </a:r>
            <a:r>
              <a:rPr lang="en-US" sz="2400" dirty="0" smtClean="0"/>
              <a:t> + (</a:t>
            </a:r>
            <a:r>
              <a:rPr lang="en-US" sz="2400" dirty="0" smtClean="0">
                <a:solidFill>
                  <a:srgbClr val="FF0000"/>
                </a:solidFill>
              </a:rPr>
              <a:t>AFS</a:t>
            </a:r>
            <a:r>
              <a:rPr lang="en-US" sz="2400" dirty="0" smtClean="0"/>
              <a:t> – </a:t>
            </a:r>
            <a:r>
              <a:rPr lang="en-US" sz="2400" dirty="0" smtClean="0">
                <a:solidFill>
                  <a:srgbClr val="FF0000"/>
                </a:solidFill>
              </a:rPr>
              <a:t>FS</a:t>
            </a:r>
            <a:r>
              <a:rPr lang="en-US" sz="2400" dirty="0" smtClean="0"/>
              <a:t>), </a:t>
            </a:r>
            <a:r>
              <a:rPr lang="en-US" sz="2400" dirty="0" smtClean="0">
                <a:solidFill>
                  <a:srgbClr val="FF0000"/>
                </a:solidFill>
              </a:rPr>
              <a:t>FS</a:t>
            </a:r>
            <a:r>
              <a:rPr lang="en-US" sz="2400" dirty="0" smtClean="0"/>
              <a:t> + (</a:t>
            </a:r>
            <a:r>
              <a:rPr lang="en-US" sz="2400" dirty="0" smtClean="0">
                <a:solidFill>
                  <a:srgbClr val="3506BA"/>
                </a:solidFill>
              </a:rPr>
              <a:t>ABG</a:t>
            </a:r>
            <a:r>
              <a:rPr lang="en-US" sz="2400" dirty="0" smtClean="0"/>
              <a:t> – </a:t>
            </a:r>
            <a:r>
              <a:rPr lang="en-US" sz="2400" dirty="0" smtClean="0">
                <a:solidFill>
                  <a:srgbClr val="3506BA"/>
                </a:solidFill>
              </a:rPr>
              <a:t>BG</a:t>
            </a:r>
            <a:r>
              <a:rPr lang="en-US" sz="2400" dirty="0" smtClean="0"/>
              <a:t>))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454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going on?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1F748-6AC3-41A0-80E9-5E243F3D64A3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28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8188" y="1261793"/>
            <a:ext cx="6777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error = </a:t>
            </a:r>
            <a:r>
              <a:rPr lang="en-US" sz="2400" dirty="0"/>
              <a:t>min (</a:t>
            </a:r>
            <a:r>
              <a:rPr lang="en-US" sz="2400" dirty="0">
                <a:solidFill>
                  <a:srgbClr val="3506BA"/>
                </a:solidFill>
              </a:rPr>
              <a:t>BG</a:t>
            </a:r>
            <a:r>
              <a:rPr lang="en-US" sz="2400" dirty="0"/>
              <a:t> + (</a:t>
            </a:r>
            <a:r>
              <a:rPr lang="en-US" sz="2400" dirty="0">
                <a:solidFill>
                  <a:srgbClr val="FF0000"/>
                </a:solidFill>
              </a:rPr>
              <a:t>AFS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FF0000"/>
                </a:solidFill>
              </a:rPr>
              <a:t>FS</a:t>
            </a:r>
            <a:r>
              <a:rPr lang="en-US" sz="2400" dirty="0"/>
              <a:t>), </a:t>
            </a:r>
            <a:r>
              <a:rPr lang="en-US" sz="2400" dirty="0">
                <a:solidFill>
                  <a:srgbClr val="FF0000"/>
                </a:solidFill>
              </a:rPr>
              <a:t>FS</a:t>
            </a:r>
            <a:r>
              <a:rPr lang="en-US" sz="2400" dirty="0"/>
              <a:t> + (</a:t>
            </a:r>
            <a:r>
              <a:rPr lang="en-US" sz="2400" dirty="0">
                <a:solidFill>
                  <a:srgbClr val="3506BA"/>
                </a:solidFill>
              </a:rPr>
              <a:t>ABG</a:t>
            </a:r>
            <a:r>
              <a:rPr lang="en-US" sz="2400" dirty="0"/>
              <a:t> </a:t>
            </a:r>
            <a:r>
              <a:rPr lang="en-US" sz="2400" dirty="0" smtClean="0"/>
              <a:t>–</a:t>
            </a:r>
            <a:r>
              <a:rPr lang="en-US" sz="2400" dirty="0" smtClean="0">
                <a:solidFill>
                  <a:srgbClr val="3506BA"/>
                </a:solidFill>
              </a:rPr>
              <a:t>BG</a:t>
            </a:r>
            <a:r>
              <a:rPr lang="en-US" sz="2400" dirty="0" smtClean="0"/>
              <a:t>))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left                         right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75765" y="2124635"/>
            <a:ext cx="803136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Let’s pretend the weights on the samples are all 1’s.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samples are arranged in ascending order by feature value</a:t>
            </a:r>
          </a:p>
          <a:p>
            <a:r>
              <a:rPr lang="en-US" sz="2000" dirty="0" smtClean="0"/>
              <a:t>     and we know which ones are faces (f) and background (b).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506BA"/>
                </a:solidFill>
              </a:rPr>
              <a:t>L</a:t>
            </a:r>
            <a:r>
              <a:rPr lang="en-US" sz="2000" dirty="0" smtClean="0">
                <a:solidFill>
                  <a:srgbClr val="3506BA"/>
                </a:solidFill>
              </a:rPr>
              <a:t>eft</a:t>
            </a:r>
            <a:r>
              <a:rPr lang="en-US" sz="2000" dirty="0" smtClean="0"/>
              <a:t> is the number of background patches so far plus the number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of faces </a:t>
            </a:r>
            <a:r>
              <a:rPr lang="en-US" sz="2000" dirty="0" smtClean="0">
                <a:solidFill>
                  <a:srgbClr val="0033CC"/>
                </a:solidFill>
              </a:rPr>
              <a:t>yet to be encountered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Right</a:t>
            </a:r>
            <a:r>
              <a:rPr lang="en-US" sz="2000" dirty="0" smtClean="0"/>
              <a:t> is the number of faces so far plus the number of background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patches </a:t>
            </a:r>
            <a:r>
              <a:rPr lang="en-US" sz="2000" dirty="0" smtClean="0">
                <a:solidFill>
                  <a:srgbClr val="FF0000"/>
                </a:solidFill>
              </a:rPr>
              <a:t>yet to be encountered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47165" y="5094679"/>
            <a:ext cx="7920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506BA"/>
                </a:solidFill>
              </a:rPr>
              <a:t>  b          </a:t>
            </a:r>
            <a:r>
              <a:rPr lang="en-US" sz="2000" dirty="0" err="1" smtClean="0">
                <a:solidFill>
                  <a:srgbClr val="3506BA"/>
                </a:solidFill>
              </a:rPr>
              <a:t>b</a:t>
            </a:r>
            <a:r>
              <a:rPr lang="en-US" sz="2000" dirty="0" smtClean="0">
                <a:solidFill>
                  <a:srgbClr val="3506BA"/>
                </a:solidFill>
              </a:rPr>
              <a:t>          </a:t>
            </a:r>
            <a:r>
              <a:rPr lang="en-US" sz="2000" dirty="0" err="1" smtClean="0">
                <a:solidFill>
                  <a:srgbClr val="3506BA"/>
                </a:solidFill>
              </a:rPr>
              <a:t>b</a:t>
            </a:r>
            <a:r>
              <a:rPr lang="en-US" sz="2000" dirty="0" smtClean="0">
                <a:solidFill>
                  <a:srgbClr val="3506BA"/>
                </a:solidFill>
              </a:rPr>
              <a:t>          </a:t>
            </a:r>
            <a:r>
              <a:rPr lang="en-US" sz="2000" dirty="0" smtClean="0">
                <a:solidFill>
                  <a:srgbClr val="FF0000"/>
                </a:solidFill>
              </a:rPr>
              <a:t>f</a:t>
            </a:r>
            <a:r>
              <a:rPr lang="en-US" sz="2000" dirty="0" smtClean="0">
                <a:solidFill>
                  <a:srgbClr val="3506BA"/>
                </a:solidFill>
              </a:rPr>
              <a:t>          b          </a:t>
            </a:r>
            <a:r>
              <a:rPr lang="en-US" sz="2000" dirty="0" smtClean="0">
                <a:solidFill>
                  <a:srgbClr val="FF0000"/>
                </a:solidFill>
              </a:rPr>
              <a:t>f          </a:t>
            </a:r>
            <a:r>
              <a:rPr lang="en-US" sz="2000" dirty="0" err="1" smtClean="0">
                <a:solidFill>
                  <a:srgbClr val="FF0000"/>
                </a:solidFill>
              </a:rPr>
              <a:t>f</a:t>
            </a:r>
            <a:r>
              <a:rPr lang="en-US" sz="2000" dirty="0" smtClean="0">
                <a:solidFill>
                  <a:srgbClr val="3506BA"/>
                </a:solidFill>
              </a:rPr>
              <a:t>          b         </a:t>
            </a:r>
            <a:r>
              <a:rPr lang="en-US" sz="2000" dirty="0" smtClean="0">
                <a:solidFill>
                  <a:srgbClr val="FF0000"/>
                </a:solidFill>
              </a:rPr>
              <a:t>f          </a:t>
            </a:r>
            <a:r>
              <a:rPr lang="en-US" sz="2000" dirty="0" err="1" smtClean="0">
                <a:solidFill>
                  <a:srgbClr val="FF0000"/>
                </a:solidFill>
              </a:rPr>
              <a:t>f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(6,4)    (7,3)     (8,2)    (7,3)    (8,2)     (7,3)   (4,4)    (7,3)   (6,4)   (5,5)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850776" y="1723458"/>
            <a:ext cx="2057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5253317" y="1723458"/>
            <a:ext cx="2057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254188" y="5094679"/>
            <a:ext cx="0" cy="11537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510988" y="5879068"/>
            <a:ext cx="8382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min 4          </a:t>
            </a:r>
            <a:r>
              <a:rPr lang="en-US" sz="2000" dirty="0"/>
              <a:t>3   </a:t>
            </a:r>
            <a:r>
              <a:rPr lang="en-US" sz="2000" dirty="0" smtClean="0"/>
              <a:t>       </a:t>
            </a:r>
            <a:r>
              <a:rPr lang="en-US" sz="2000" b="1" dirty="0"/>
              <a:t>2</a:t>
            </a:r>
            <a:r>
              <a:rPr lang="en-US" sz="2000" dirty="0"/>
              <a:t>     </a:t>
            </a:r>
            <a:r>
              <a:rPr lang="en-US" sz="2000" dirty="0" smtClean="0"/>
              <a:t>    </a:t>
            </a:r>
            <a:r>
              <a:rPr lang="en-US" sz="2000" dirty="0"/>
              <a:t>3   </a:t>
            </a:r>
            <a:r>
              <a:rPr lang="en-US" sz="2000" dirty="0" smtClean="0"/>
              <a:t>      </a:t>
            </a:r>
            <a:r>
              <a:rPr lang="en-US" sz="2000" dirty="0"/>
              <a:t>2         </a:t>
            </a:r>
            <a:r>
              <a:rPr lang="en-US" sz="2000" dirty="0" smtClean="0"/>
              <a:t>  </a:t>
            </a:r>
            <a:r>
              <a:rPr lang="en-US" sz="2000" dirty="0"/>
              <a:t>3    </a:t>
            </a:r>
            <a:r>
              <a:rPr lang="en-US" sz="2000" dirty="0" smtClean="0"/>
              <a:t>    </a:t>
            </a:r>
            <a:r>
              <a:rPr lang="en-US" sz="2000" dirty="0"/>
              <a:t>4     </a:t>
            </a:r>
            <a:r>
              <a:rPr lang="en-US" sz="2000" dirty="0" smtClean="0"/>
              <a:t>     </a:t>
            </a:r>
            <a:r>
              <a:rPr lang="en-US" sz="2000" dirty="0"/>
              <a:t>3   </a:t>
            </a:r>
            <a:r>
              <a:rPr lang="en-US" sz="2000" dirty="0" smtClean="0"/>
              <a:t>     </a:t>
            </a:r>
            <a:r>
              <a:rPr lang="en-US" sz="2000" dirty="0"/>
              <a:t>4         5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388" y="498885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1+5-0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 bwMode="auto">
          <a:xfrm>
            <a:off x="672880" y="5358191"/>
            <a:ext cx="295308" cy="1147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250577" y="4925402"/>
            <a:ext cx="9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0+5-1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1398493" y="5294734"/>
            <a:ext cx="201707" cy="1782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266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Measuring classification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791200" cy="5715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Confusion matrix</a:t>
            </a:r>
            <a:br>
              <a:rPr lang="en-US" dirty="0" smtClean="0"/>
            </a:br>
            <a:endParaRPr lang="en-US" dirty="0" smtClean="0"/>
          </a:p>
          <a:p>
            <a:pPr>
              <a:defRPr/>
            </a:pPr>
            <a:r>
              <a:rPr lang="en-US" dirty="0"/>
              <a:t>Accuracy</a:t>
            </a:r>
          </a:p>
          <a:p>
            <a:pPr lvl="1">
              <a:defRPr/>
            </a:pPr>
            <a:r>
              <a:rPr lang="en-US" dirty="0"/>
              <a:t>(TP+TN)/</a:t>
            </a:r>
            <a:br>
              <a:rPr lang="en-US" dirty="0"/>
            </a:br>
            <a:r>
              <a:rPr lang="en-US" dirty="0"/>
              <a:t>(TP+TN+FP+FN)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True Positive Rate=Recall</a:t>
            </a:r>
          </a:p>
          <a:p>
            <a:pPr lvl="1">
              <a:defRPr/>
            </a:pPr>
            <a:r>
              <a:rPr lang="en-US" dirty="0" smtClean="0"/>
              <a:t>TP/(TP+FN)</a:t>
            </a:r>
          </a:p>
          <a:p>
            <a:pPr>
              <a:defRPr/>
            </a:pPr>
            <a:r>
              <a:rPr lang="en-US" dirty="0" smtClean="0"/>
              <a:t>False Positive Rate</a:t>
            </a:r>
          </a:p>
          <a:p>
            <a:pPr lvl="1">
              <a:defRPr/>
            </a:pPr>
            <a:r>
              <a:rPr lang="en-US" dirty="0" smtClean="0"/>
              <a:t>FP/(FP+TN)</a:t>
            </a:r>
          </a:p>
          <a:p>
            <a:pPr>
              <a:defRPr/>
            </a:pPr>
            <a:r>
              <a:rPr lang="en-US" dirty="0" smtClean="0"/>
              <a:t>Precision</a:t>
            </a:r>
          </a:p>
          <a:p>
            <a:pPr lvl="1">
              <a:defRPr/>
            </a:pPr>
            <a:r>
              <a:rPr lang="en-US" dirty="0" smtClean="0"/>
              <a:t>TP/(TP+FP)</a:t>
            </a:r>
          </a:p>
          <a:p>
            <a:pPr>
              <a:defRPr/>
            </a:pPr>
            <a:r>
              <a:rPr lang="en-US" dirty="0" smtClean="0"/>
              <a:t>F1 Score</a:t>
            </a:r>
          </a:p>
          <a:p>
            <a:pPr lvl="1">
              <a:defRPr/>
            </a:pPr>
            <a:r>
              <a:rPr lang="en-US" dirty="0" smtClean="0"/>
              <a:t>2*Recall*Precision/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Recall+Precision</a:t>
            </a:r>
            <a:r>
              <a:rPr lang="en-US" dirty="0" smtClean="0"/>
              <a:t>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824123"/>
              </p:ext>
            </p:extLst>
          </p:nvPr>
        </p:nvGraphicFramePr>
        <p:xfrm>
          <a:off x="4893736" y="1092200"/>
          <a:ext cx="4089396" cy="2142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44"/>
                <a:gridCol w="791915"/>
                <a:gridCol w="817879"/>
                <a:gridCol w="817879"/>
                <a:gridCol w="817879"/>
              </a:tblGrid>
              <a:tr h="428413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7893" marR="77893" marT="38947" marB="38947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7893" marR="77893" marT="38947" marB="38947"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2000" dirty="0" smtClean="0"/>
                        <a:t>Predicted class</a:t>
                      </a:r>
                      <a:endParaRPr lang="en-US" sz="2000" dirty="0"/>
                    </a:p>
                  </a:txBody>
                  <a:tcPr marL="77893" marR="77893" marT="38947" marB="38947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28413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7893" marR="77893" marT="38947" marB="38947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7893" marR="77893" marT="38947" marB="38947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Class1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Class2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Class3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</a:tr>
              <a:tr h="428413">
                <a:tc rowSpan="3"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Actual</a:t>
                      </a:r>
                    </a:p>
                    <a:p>
                      <a:r>
                        <a:rPr lang="en-US" sz="2000" b="1" dirty="0" smtClean="0">
                          <a:solidFill>
                            <a:srgbClr val="FFFFFF"/>
                          </a:solidFill>
                        </a:rPr>
                        <a:t>class</a:t>
                      </a: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marL="77893" marR="77893" marT="38947" marB="3894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Class</a:t>
                      </a:r>
                      <a:r>
                        <a:rPr lang="en-US" sz="1500" baseline="0" dirty="0" smtClean="0"/>
                        <a:t>1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40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</a:tr>
              <a:tr h="428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Class2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25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</a:tr>
              <a:tr h="42841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Class3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9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10</a:t>
                      </a:r>
                      <a:endParaRPr lang="en-US" sz="1500" dirty="0"/>
                    </a:p>
                  </a:txBody>
                  <a:tcPr marL="77893" marR="77893" marT="38947" marB="38947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610910"/>
              </p:ext>
            </p:extLst>
          </p:nvPr>
        </p:nvGraphicFramePr>
        <p:xfrm>
          <a:off x="4639734" y="4207934"/>
          <a:ext cx="4343400" cy="2110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850"/>
                <a:gridCol w="1085850"/>
                <a:gridCol w="1085850"/>
                <a:gridCol w="1085850"/>
              </a:tblGrid>
              <a:tr h="45708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8" marB="4570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8" marB="45708"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Predicted</a:t>
                      </a:r>
                      <a:endParaRPr lang="en-US" sz="2400" dirty="0"/>
                    </a:p>
                  </a:txBody>
                  <a:tcPr marT="45708" marB="45708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87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08" marB="45708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8" marB="45708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Positive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Negative</a:t>
                      </a:r>
                      <a:endParaRPr lang="en-US" sz="1800" dirty="0"/>
                    </a:p>
                  </a:txBody>
                  <a:tcPr marT="45708" marB="45708"/>
                </a:tc>
              </a:tr>
              <a:tr h="639917">
                <a:tc rowSpan="2"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FFFF"/>
                          </a:solidFill>
                        </a:rPr>
                        <a:t>Actual</a:t>
                      </a:r>
                      <a:endParaRPr lang="en-US"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T="45708" marB="45708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Positive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True</a:t>
                      </a:r>
                      <a:r>
                        <a:rPr lang="en-US" sz="1800" baseline="0" dirty="0" smtClean="0"/>
                        <a:t> Positive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False Negative</a:t>
                      </a:r>
                      <a:endParaRPr lang="en-US" sz="1800" dirty="0"/>
                    </a:p>
                  </a:txBody>
                  <a:tcPr marT="45708" marB="45708"/>
                </a:tc>
              </a:tr>
              <a:tr h="63991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Negative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False Positive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True Negative</a:t>
                      </a:r>
                      <a:endParaRPr lang="en-US" sz="1800" dirty="0"/>
                    </a:p>
                  </a:txBody>
                  <a:tcPr marT="45708" marB="45708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EC7550-1A5D-424A-9481-B6F2D29D6F6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447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Learning from weighted data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578223" y="2622176"/>
            <a:ext cx="8229600" cy="328108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Consider </a:t>
            </a:r>
            <a:r>
              <a:rPr lang="en-US" sz="2400" b="1" dirty="0">
                <a:solidFill>
                  <a:srgbClr val="000090"/>
                </a:solidFill>
              </a:rPr>
              <a:t>a weighted dataset</a:t>
            </a:r>
          </a:p>
          <a:p>
            <a:pPr lvl="1"/>
            <a:r>
              <a:rPr lang="en-US" sz="2400" dirty="0" smtClean="0"/>
              <a:t>W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>
                <a:solidFill>
                  <a:srgbClr val="C00000"/>
                </a:solidFill>
              </a:rPr>
              <a:t>weight </a:t>
            </a:r>
            <a:r>
              <a:rPr lang="en-US" sz="2400" dirty="0"/>
              <a:t>of </a:t>
            </a:r>
            <a:r>
              <a:rPr lang="en-US" sz="2400" i="1" dirty="0" err="1"/>
              <a:t>i</a:t>
            </a:r>
            <a:r>
              <a:rPr lang="en-US" sz="1600" i="1" dirty="0"/>
              <a:t> </a:t>
            </a:r>
            <a:r>
              <a:rPr lang="en-US" sz="2400" dirty="0" err="1"/>
              <a:t>th</a:t>
            </a:r>
            <a:r>
              <a:rPr lang="en-US" sz="2400" dirty="0"/>
              <a:t> training example (</a:t>
            </a:r>
            <a:r>
              <a:rPr lang="en-US" sz="2400" b="1" dirty="0" err="1"/>
              <a:t>x</a:t>
            </a:r>
            <a:r>
              <a:rPr lang="en-US" sz="2400" baseline="30000" dirty="0" err="1"/>
              <a:t>i</a:t>
            </a:r>
            <a:r>
              <a:rPr lang="en-US" sz="2400" dirty="0" err="1"/>
              <a:t>,y</a:t>
            </a:r>
            <a:r>
              <a:rPr lang="en-US" sz="2400" baseline="30000" dirty="0" err="1"/>
              <a:t>i</a:t>
            </a:r>
            <a:r>
              <a:rPr lang="en-US" sz="2400" dirty="0"/>
              <a:t>)</a:t>
            </a:r>
          </a:p>
          <a:p>
            <a:pPr lvl="1"/>
            <a:r>
              <a:rPr lang="en-US" sz="2400" dirty="0">
                <a:solidFill>
                  <a:srgbClr val="000090"/>
                </a:solidFill>
              </a:rPr>
              <a:t>Interpretations:</a:t>
            </a:r>
          </a:p>
          <a:p>
            <a:pPr lvl="2"/>
            <a:r>
              <a:rPr lang="en-US" sz="2000" i="1" dirty="0" err="1"/>
              <a:t>i</a:t>
            </a:r>
            <a:r>
              <a:rPr lang="en-US" sz="1100" i="1" dirty="0"/>
              <a:t> </a:t>
            </a:r>
            <a:r>
              <a:rPr lang="en-US" sz="2000" dirty="0" err="1"/>
              <a:t>th</a:t>
            </a:r>
            <a:r>
              <a:rPr lang="en-US" sz="2000" dirty="0"/>
              <a:t> training example counts </a:t>
            </a:r>
            <a:r>
              <a:rPr lang="en-US" sz="2000" dirty="0" smtClean="0"/>
              <a:t>as if it occurred W</a:t>
            </a:r>
            <a:r>
              <a:rPr lang="en-US" sz="2000" baseline="-25000" dirty="0" smtClean="0"/>
              <a:t>i </a:t>
            </a:r>
            <a:r>
              <a:rPr lang="en-US" sz="2000" dirty="0" smtClean="0"/>
              <a:t>% times</a:t>
            </a:r>
            <a:endParaRPr lang="en-US" sz="2000" dirty="0"/>
          </a:p>
          <a:p>
            <a:pPr lvl="2"/>
            <a:r>
              <a:rPr lang="en-US" sz="2000" dirty="0"/>
              <a:t>If I were to “resample” data, I would get </a:t>
            </a:r>
            <a:r>
              <a:rPr lang="en-US" sz="2000" dirty="0">
                <a:solidFill>
                  <a:srgbClr val="0033CC"/>
                </a:solidFill>
              </a:rPr>
              <a:t>more samples </a:t>
            </a:r>
            <a:r>
              <a:rPr lang="en-US" sz="2000" dirty="0"/>
              <a:t>of “heavier” data </a:t>
            </a:r>
            <a:r>
              <a:rPr lang="en-US" sz="2000" dirty="0" smtClean="0"/>
              <a:t>points</a:t>
            </a:r>
            <a:endParaRPr lang="en-US" sz="2000" dirty="0"/>
          </a:p>
          <a:p>
            <a:r>
              <a:rPr lang="en-US" sz="2400" b="1" dirty="0">
                <a:solidFill>
                  <a:srgbClr val="000090"/>
                </a:solidFill>
              </a:rPr>
              <a:t>Now, </a:t>
            </a:r>
            <a:r>
              <a:rPr lang="en-US" sz="2400" b="1" dirty="0" smtClean="0">
                <a:solidFill>
                  <a:srgbClr val="000090"/>
                </a:solidFill>
              </a:rPr>
              <a:t>always do weighted calculations: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7530-F841-445A-9BBF-C142C1C9EEB7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3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223" y="1331259"/>
            <a:ext cx="22493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sample class weight</a:t>
            </a:r>
          </a:p>
          <a:p>
            <a:r>
              <a:rPr lang="en-US" dirty="0" smtClean="0"/>
              <a:t>1.5 2.6     I      1/4</a:t>
            </a:r>
          </a:p>
          <a:p>
            <a:r>
              <a:rPr lang="en-US" dirty="0" smtClean="0"/>
              <a:t>2.3 8.9     II     3/4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09116" y="1144848"/>
            <a:ext cx="165942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sample class </a:t>
            </a:r>
          </a:p>
          <a:p>
            <a:r>
              <a:rPr lang="en-US" dirty="0"/>
              <a:t>1.5 2.6     I      </a:t>
            </a:r>
          </a:p>
          <a:p>
            <a:r>
              <a:rPr lang="en-US" dirty="0"/>
              <a:t>2.3 8.9     II  </a:t>
            </a:r>
            <a:endParaRPr lang="en-US" dirty="0" smtClean="0"/>
          </a:p>
          <a:p>
            <a:r>
              <a:rPr lang="en-US" dirty="0" smtClean="0"/>
              <a:t>2.3 </a:t>
            </a:r>
            <a:r>
              <a:rPr lang="en-US" dirty="0"/>
              <a:t>8.9     II   </a:t>
            </a:r>
          </a:p>
          <a:p>
            <a:r>
              <a:rPr lang="en-US" dirty="0"/>
              <a:t>2.3 8.9     II   </a:t>
            </a:r>
          </a:p>
        </p:txBody>
      </p:sp>
    </p:spTree>
    <p:extLst>
      <p:ext uri="{BB962C8B-B14F-4D97-AF65-F5344CB8AC3E}">
        <p14:creationId xmlns:p14="http://schemas.microsoft.com/office/powerpoint/2010/main" val="197192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459" grpId="0" uiExpand="1" build="p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Boosting for face detection</a:t>
            </a:r>
          </a:p>
        </p:txBody>
      </p:sp>
      <p:sp>
        <p:nvSpPr>
          <p:cNvPr id="25603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772400" cy="5638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First two features selected by boosting: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This feature combination can yield 100% detection rate and 50% false positive rate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524000"/>
            <a:ext cx="6477000" cy="398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8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Boosting for face detection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4582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A 200-feature classifier can yield 95% detection rate and a false positive rate of 1 in 14084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989138"/>
            <a:ext cx="5257800" cy="429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97667" y="3725333"/>
            <a:ext cx="399500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Is this good enough?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6630" name="Text Box 65"/>
          <p:cNvSpPr txBox="1">
            <a:spLocks noChangeArrowheads="1"/>
          </p:cNvSpPr>
          <p:nvPr/>
        </p:nvSpPr>
        <p:spPr bwMode="auto">
          <a:xfrm>
            <a:off x="2057400" y="6411913"/>
            <a:ext cx="4876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0"/>
              <a:t>Receiver operating characteristic (ROC) curve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0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r>
              <a:rPr lang="en-US" dirty="0" smtClean="0">
                <a:solidFill>
                  <a:srgbClr val="3506BA"/>
                </a:solidFill>
              </a:rPr>
              <a:t>Attentional cascade (from Viola-Jones)</a:t>
            </a:r>
            <a:br>
              <a:rPr lang="en-US" dirty="0" smtClean="0">
                <a:solidFill>
                  <a:srgbClr val="3506BA"/>
                </a:solidFill>
              </a:rPr>
            </a:br>
            <a:r>
              <a:rPr lang="en-US" sz="2000" dirty="0" smtClean="0">
                <a:solidFill>
                  <a:srgbClr val="3506BA"/>
                </a:solidFill>
              </a:rPr>
              <a:t>This part will be </a:t>
            </a:r>
            <a:r>
              <a:rPr lang="en-US" sz="2000" b="1" dirty="0" smtClean="0">
                <a:solidFill>
                  <a:srgbClr val="3506BA"/>
                </a:solidFill>
              </a:rPr>
              <a:t>extra credit </a:t>
            </a:r>
            <a:r>
              <a:rPr lang="en-US" sz="2000" dirty="0" smtClean="0">
                <a:solidFill>
                  <a:srgbClr val="3506BA"/>
                </a:solidFill>
              </a:rPr>
              <a:t>for HW4</a:t>
            </a:r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We start with </a:t>
            </a:r>
            <a:r>
              <a:rPr lang="en-US" dirty="0" smtClean="0">
                <a:solidFill>
                  <a:srgbClr val="C00000"/>
                </a:solidFill>
              </a:rPr>
              <a:t>simple classifiers </a:t>
            </a:r>
            <a:r>
              <a:rPr lang="en-US" dirty="0" smtClean="0"/>
              <a:t>which reject many of the negative sub-windows while detecting almost all positive sub-windows</a:t>
            </a:r>
          </a:p>
          <a:p>
            <a:pPr>
              <a:buFontTx/>
              <a:buChar char="•"/>
            </a:pPr>
            <a:r>
              <a:rPr lang="en-US" dirty="0" smtClean="0"/>
              <a:t>Positive response from the first classifier triggers the evaluation of a second (more complex) classifier, and so on</a:t>
            </a:r>
          </a:p>
          <a:p>
            <a:pPr>
              <a:buFontTx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 negative outcome at any point leads to the immediate rejection of the sub-window</a:t>
            </a:r>
          </a:p>
        </p:txBody>
      </p:sp>
      <p:grpSp>
        <p:nvGrpSpPr>
          <p:cNvPr id="2" name="Group 87"/>
          <p:cNvGrpSpPr>
            <a:grpSpLocks/>
          </p:cNvGrpSpPr>
          <p:nvPr/>
        </p:nvGrpSpPr>
        <p:grpSpPr bwMode="auto">
          <a:xfrm>
            <a:off x="914400" y="5291138"/>
            <a:ext cx="7016750" cy="1338262"/>
            <a:chOff x="576" y="3333"/>
            <a:chExt cx="4420" cy="843"/>
          </a:xfrm>
        </p:grpSpPr>
        <p:sp>
          <p:nvSpPr>
            <p:cNvPr id="27653" name="Text Box 60"/>
            <p:cNvSpPr txBox="1">
              <a:spLocks noChangeArrowheads="1"/>
            </p:cNvSpPr>
            <p:nvPr/>
          </p:nvSpPr>
          <p:spPr bwMode="auto">
            <a:xfrm>
              <a:off x="4512" y="3417"/>
              <a:ext cx="4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>
                  <a:latin typeface="Times New Roman" pitchFamily="18" charset="0"/>
                </a:rPr>
                <a:t>FACE</a:t>
              </a:r>
            </a:p>
          </p:txBody>
        </p:sp>
        <p:sp>
          <p:nvSpPr>
            <p:cNvPr id="27654" name="Text Box 61"/>
            <p:cNvSpPr txBox="1">
              <a:spLocks noChangeArrowheads="1"/>
            </p:cNvSpPr>
            <p:nvPr/>
          </p:nvSpPr>
          <p:spPr bwMode="auto">
            <a:xfrm>
              <a:off x="576" y="3427"/>
              <a:ext cx="863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0">
                  <a:latin typeface="Times New Roman" pitchFamily="18" charset="0"/>
                </a:rPr>
                <a:t>IMAGE</a:t>
              </a:r>
            </a:p>
            <a:p>
              <a:r>
                <a:rPr lang="en-US" sz="1400" b="0">
                  <a:latin typeface="Times New Roman" pitchFamily="18" charset="0"/>
                </a:rPr>
                <a:t>SUB-WINDOW</a:t>
              </a:r>
            </a:p>
          </p:txBody>
        </p:sp>
        <p:sp>
          <p:nvSpPr>
            <p:cNvPr id="27655" name="Line 62"/>
            <p:cNvSpPr>
              <a:spLocks noChangeShapeType="1"/>
            </p:cNvSpPr>
            <p:nvPr/>
          </p:nvSpPr>
          <p:spPr bwMode="auto">
            <a:xfrm>
              <a:off x="1296" y="357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Text Box 63"/>
            <p:cNvSpPr txBox="1">
              <a:spLocks noChangeArrowheads="1"/>
            </p:cNvSpPr>
            <p:nvPr/>
          </p:nvSpPr>
          <p:spPr bwMode="auto">
            <a:xfrm>
              <a:off x="1632" y="3496"/>
              <a:ext cx="55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0">
                  <a:latin typeface="Times New Roman" pitchFamily="18" charset="0"/>
                </a:rPr>
                <a:t>Classifier 1</a:t>
              </a:r>
            </a:p>
          </p:txBody>
        </p:sp>
        <p:sp>
          <p:nvSpPr>
            <p:cNvPr id="27657" name="Line 64"/>
            <p:cNvSpPr>
              <a:spLocks noChangeShapeType="1"/>
            </p:cNvSpPr>
            <p:nvPr/>
          </p:nvSpPr>
          <p:spPr bwMode="auto">
            <a:xfrm>
              <a:off x="2271" y="357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Line 65"/>
            <p:cNvSpPr>
              <a:spLocks noChangeShapeType="1"/>
            </p:cNvSpPr>
            <p:nvPr/>
          </p:nvSpPr>
          <p:spPr bwMode="auto">
            <a:xfrm>
              <a:off x="1914" y="381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9" name="Text Box 66"/>
            <p:cNvSpPr txBox="1">
              <a:spLocks noChangeArrowheads="1"/>
            </p:cNvSpPr>
            <p:nvPr/>
          </p:nvSpPr>
          <p:spPr bwMode="auto">
            <a:xfrm>
              <a:off x="2322" y="3379"/>
              <a:ext cx="1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27660" name="Oval 67"/>
            <p:cNvSpPr>
              <a:spLocks noChangeArrowheads="1"/>
            </p:cNvSpPr>
            <p:nvPr/>
          </p:nvSpPr>
          <p:spPr bwMode="auto">
            <a:xfrm>
              <a:off x="3553" y="3342"/>
              <a:ext cx="659" cy="45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Text Box 68"/>
            <p:cNvSpPr txBox="1">
              <a:spLocks noChangeArrowheads="1"/>
            </p:cNvSpPr>
            <p:nvPr/>
          </p:nvSpPr>
          <p:spPr bwMode="auto">
            <a:xfrm>
              <a:off x="3607" y="3474"/>
              <a:ext cx="55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latin typeface="Times New Roman" pitchFamily="18" charset="0"/>
                </a:rPr>
                <a:t>Classifier 3</a:t>
              </a:r>
            </a:p>
          </p:txBody>
        </p:sp>
        <p:sp>
          <p:nvSpPr>
            <p:cNvPr id="27662" name="Line 69"/>
            <p:cNvSpPr>
              <a:spLocks noChangeShapeType="1"/>
            </p:cNvSpPr>
            <p:nvPr/>
          </p:nvSpPr>
          <p:spPr bwMode="auto">
            <a:xfrm>
              <a:off x="4218" y="357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3" name="Text Box 70"/>
            <p:cNvSpPr txBox="1">
              <a:spLocks noChangeArrowheads="1"/>
            </p:cNvSpPr>
            <p:nvPr/>
          </p:nvSpPr>
          <p:spPr bwMode="auto">
            <a:xfrm>
              <a:off x="4266" y="3378"/>
              <a:ext cx="1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27664" name="Line 71"/>
            <p:cNvSpPr>
              <a:spLocks noChangeShapeType="1"/>
            </p:cNvSpPr>
            <p:nvPr/>
          </p:nvSpPr>
          <p:spPr bwMode="auto">
            <a:xfrm>
              <a:off x="3873" y="381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Text Box 72"/>
            <p:cNvSpPr txBox="1">
              <a:spLocks noChangeArrowheads="1"/>
            </p:cNvSpPr>
            <p:nvPr/>
          </p:nvSpPr>
          <p:spPr bwMode="auto">
            <a:xfrm>
              <a:off x="3863" y="3784"/>
              <a:ext cx="17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27666" name="Text Box 73"/>
            <p:cNvSpPr txBox="1">
              <a:spLocks noChangeArrowheads="1"/>
            </p:cNvSpPr>
            <p:nvPr/>
          </p:nvSpPr>
          <p:spPr bwMode="auto">
            <a:xfrm>
              <a:off x="3592" y="4003"/>
              <a:ext cx="60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latin typeface="Times New Roman" pitchFamily="18" charset="0"/>
                </a:rPr>
                <a:t>NON-FACE</a:t>
              </a:r>
            </a:p>
          </p:txBody>
        </p:sp>
        <p:sp>
          <p:nvSpPr>
            <p:cNvPr id="27667" name="Line 74"/>
            <p:cNvSpPr>
              <a:spLocks noChangeShapeType="1"/>
            </p:cNvSpPr>
            <p:nvPr/>
          </p:nvSpPr>
          <p:spPr bwMode="auto">
            <a:xfrm>
              <a:off x="2269" y="357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Text Box 75"/>
            <p:cNvSpPr txBox="1">
              <a:spLocks noChangeArrowheads="1"/>
            </p:cNvSpPr>
            <p:nvPr/>
          </p:nvSpPr>
          <p:spPr bwMode="auto">
            <a:xfrm>
              <a:off x="2320" y="3378"/>
              <a:ext cx="1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27669" name="Text Box 76"/>
            <p:cNvSpPr txBox="1">
              <a:spLocks noChangeArrowheads="1"/>
            </p:cNvSpPr>
            <p:nvPr/>
          </p:nvSpPr>
          <p:spPr bwMode="auto">
            <a:xfrm>
              <a:off x="2673" y="3474"/>
              <a:ext cx="55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latin typeface="Times New Roman" pitchFamily="18" charset="0"/>
                </a:rPr>
                <a:t>Classifier 2</a:t>
              </a:r>
            </a:p>
          </p:txBody>
        </p:sp>
        <p:sp>
          <p:nvSpPr>
            <p:cNvPr id="27670" name="Line 77"/>
            <p:cNvSpPr>
              <a:spLocks noChangeShapeType="1"/>
            </p:cNvSpPr>
            <p:nvPr/>
          </p:nvSpPr>
          <p:spPr bwMode="auto">
            <a:xfrm>
              <a:off x="3249" y="357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1" name="Text Box 78"/>
            <p:cNvSpPr txBox="1">
              <a:spLocks noChangeArrowheads="1"/>
            </p:cNvSpPr>
            <p:nvPr/>
          </p:nvSpPr>
          <p:spPr bwMode="auto">
            <a:xfrm>
              <a:off x="3312" y="3378"/>
              <a:ext cx="1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27672" name="Line 79"/>
            <p:cNvSpPr>
              <a:spLocks noChangeShapeType="1"/>
            </p:cNvSpPr>
            <p:nvPr/>
          </p:nvSpPr>
          <p:spPr bwMode="auto">
            <a:xfrm>
              <a:off x="2954" y="3789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Text Box 80"/>
            <p:cNvSpPr txBox="1">
              <a:spLocks noChangeArrowheads="1"/>
            </p:cNvSpPr>
            <p:nvPr/>
          </p:nvSpPr>
          <p:spPr bwMode="auto">
            <a:xfrm>
              <a:off x="2944" y="3762"/>
              <a:ext cx="17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27674" name="Text Box 81"/>
            <p:cNvSpPr txBox="1">
              <a:spLocks noChangeArrowheads="1"/>
            </p:cNvSpPr>
            <p:nvPr/>
          </p:nvSpPr>
          <p:spPr bwMode="auto">
            <a:xfrm>
              <a:off x="2673" y="3981"/>
              <a:ext cx="60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latin typeface="Times New Roman" pitchFamily="18" charset="0"/>
                </a:rPr>
                <a:t>NON-FACE</a:t>
              </a:r>
            </a:p>
          </p:txBody>
        </p:sp>
        <p:sp>
          <p:nvSpPr>
            <p:cNvPr id="27675" name="Oval 82"/>
            <p:cNvSpPr>
              <a:spLocks noChangeArrowheads="1"/>
            </p:cNvSpPr>
            <p:nvPr/>
          </p:nvSpPr>
          <p:spPr bwMode="auto">
            <a:xfrm>
              <a:off x="2592" y="3333"/>
              <a:ext cx="659" cy="459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6" name="Oval 83"/>
            <p:cNvSpPr>
              <a:spLocks noChangeArrowheads="1"/>
            </p:cNvSpPr>
            <p:nvPr/>
          </p:nvSpPr>
          <p:spPr bwMode="auto">
            <a:xfrm>
              <a:off x="1584" y="3333"/>
              <a:ext cx="659" cy="459"/>
            </a:xfrm>
            <a:prstGeom prst="ellips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7" name="Line 84"/>
            <p:cNvSpPr>
              <a:spLocks noChangeShapeType="1"/>
            </p:cNvSpPr>
            <p:nvPr/>
          </p:nvSpPr>
          <p:spPr bwMode="auto">
            <a:xfrm>
              <a:off x="1913" y="381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Text Box 85"/>
            <p:cNvSpPr txBox="1">
              <a:spLocks noChangeArrowheads="1"/>
            </p:cNvSpPr>
            <p:nvPr/>
          </p:nvSpPr>
          <p:spPr bwMode="auto">
            <a:xfrm>
              <a:off x="1903" y="3784"/>
              <a:ext cx="17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27679" name="Text Box 86"/>
            <p:cNvSpPr txBox="1">
              <a:spLocks noChangeArrowheads="1"/>
            </p:cNvSpPr>
            <p:nvPr/>
          </p:nvSpPr>
          <p:spPr bwMode="auto">
            <a:xfrm>
              <a:off x="1632" y="4003"/>
              <a:ext cx="60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latin typeface="Times New Roman" pitchFamily="18" charset="0"/>
                </a:rPr>
                <a:t>NON-FACE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689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61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Attentional cascade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5562600" cy="2057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Chain of classifiers that are progressively more complex and have lower false positive rates:</a:t>
            </a:r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endParaRPr lang="en-US" dirty="0" smtClean="0"/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5943600" y="1981200"/>
            <a:ext cx="2984500" cy="2887663"/>
            <a:chOff x="3744" y="1248"/>
            <a:chExt cx="1880" cy="1819"/>
          </a:xfrm>
        </p:grpSpPr>
        <p:sp>
          <p:nvSpPr>
            <p:cNvPr id="28711" name="Rectangle 5"/>
            <p:cNvSpPr>
              <a:spLocks noChangeArrowheads="1"/>
            </p:cNvSpPr>
            <p:nvPr/>
          </p:nvSpPr>
          <p:spPr bwMode="auto">
            <a:xfrm>
              <a:off x="4056" y="1616"/>
              <a:ext cx="11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0">
                  <a:solidFill>
                    <a:srgbClr val="000000"/>
                  </a:solidFill>
                  <a:latin typeface="Times New Roman" pitchFamily="18" charset="0"/>
                </a:rPr>
                <a:t>vs</a:t>
              </a:r>
              <a:endParaRPr lang="en-US" sz="3200" b="0">
                <a:latin typeface="Times New Roman" pitchFamily="18" charset="0"/>
              </a:endParaRPr>
            </a:p>
          </p:txBody>
        </p:sp>
        <p:sp>
          <p:nvSpPr>
            <p:cNvPr id="28712" name="Rectangle 6"/>
            <p:cNvSpPr>
              <a:spLocks noChangeArrowheads="1"/>
            </p:cNvSpPr>
            <p:nvPr/>
          </p:nvSpPr>
          <p:spPr bwMode="auto">
            <a:xfrm>
              <a:off x="4158" y="1616"/>
              <a:ext cx="30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0">
                  <a:solidFill>
                    <a:srgbClr val="000000"/>
                  </a:solidFill>
                  <a:latin typeface="Times New Roman" pitchFamily="18" charset="0"/>
                </a:rPr>
                <a:t> false </a:t>
              </a:r>
              <a:endParaRPr lang="en-US" sz="3200" b="0">
                <a:latin typeface="Times New Roman" pitchFamily="18" charset="0"/>
              </a:endParaRPr>
            </a:p>
          </p:txBody>
        </p:sp>
        <p:sp>
          <p:nvSpPr>
            <p:cNvPr id="28713" name="Rectangle 7"/>
            <p:cNvSpPr>
              <a:spLocks noChangeArrowheads="1"/>
            </p:cNvSpPr>
            <p:nvPr/>
          </p:nvSpPr>
          <p:spPr bwMode="auto">
            <a:xfrm>
              <a:off x="4454" y="1616"/>
              <a:ext cx="21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0">
                  <a:solidFill>
                    <a:srgbClr val="000000"/>
                  </a:solidFill>
                  <a:latin typeface="Times New Roman" pitchFamily="18" charset="0"/>
                </a:rPr>
                <a:t>neg </a:t>
              </a:r>
              <a:endParaRPr lang="en-US" sz="3200" b="0">
                <a:latin typeface="Times New Roman" pitchFamily="18" charset="0"/>
              </a:endParaRPr>
            </a:p>
          </p:txBody>
        </p:sp>
        <p:sp>
          <p:nvSpPr>
            <p:cNvPr id="28714" name="Rectangle 8"/>
            <p:cNvSpPr>
              <a:spLocks noChangeArrowheads="1"/>
            </p:cNvSpPr>
            <p:nvPr/>
          </p:nvSpPr>
          <p:spPr bwMode="auto">
            <a:xfrm>
              <a:off x="4649" y="1616"/>
              <a:ext cx="73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0">
                  <a:solidFill>
                    <a:srgbClr val="000000"/>
                  </a:solidFill>
                  <a:latin typeface="Times New Roman" pitchFamily="18" charset="0"/>
                </a:rPr>
                <a:t>determined by</a:t>
              </a:r>
              <a:endParaRPr lang="en-US" sz="3200" b="0">
                <a:latin typeface="Times New Roman" pitchFamily="18" charset="0"/>
              </a:endParaRPr>
            </a:p>
          </p:txBody>
        </p:sp>
        <p:sp>
          <p:nvSpPr>
            <p:cNvPr id="28715" name="Rectangle 9"/>
            <p:cNvSpPr>
              <a:spLocks noChangeArrowheads="1"/>
            </p:cNvSpPr>
            <p:nvPr/>
          </p:nvSpPr>
          <p:spPr bwMode="auto">
            <a:xfrm>
              <a:off x="3775" y="1279"/>
              <a:ext cx="1849" cy="1788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6" name="Rectangle 10"/>
            <p:cNvSpPr>
              <a:spLocks noChangeArrowheads="1"/>
            </p:cNvSpPr>
            <p:nvPr/>
          </p:nvSpPr>
          <p:spPr bwMode="auto">
            <a:xfrm>
              <a:off x="3744" y="1248"/>
              <a:ext cx="1842" cy="17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7" name="Rectangle 11"/>
            <p:cNvSpPr>
              <a:spLocks noChangeArrowheads="1"/>
            </p:cNvSpPr>
            <p:nvPr/>
          </p:nvSpPr>
          <p:spPr bwMode="auto">
            <a:xfrm>
              <a:off x="4143" y="1616"/>
              <a:ext cx="1412" cy="132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8" name="Rectangle 12"/>
            <p:cNvSpPr>
              <a:spLocks noChangeArrowheads="1"/>
            </p:cNvSpPr>
            <p:nvPr/>
          </p:nvSpPr>
          <p:spPr bwMode="auto">
            <a:xfrm>
              <a:off x="4527" y="1279"/>
              <a:ext cx="52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9" name="Rectangle 13"/>
            <p:cNvSpPr>
              <a:spLocks noChangeArrowheads="1"/>
            </p:cNvSpPr>
            <p:nvPr/>
          </p:nvSpPr>
          <p:spPr bwMode="auto">
            <a:xfrm>
              <a:off x="4573" y="1302"/>
              <a:ext cx="46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0">
                  <a:solidFill>
                    <a:srgbClr val="000000"/>
                  </a:solidFill>
                  <a:latin typeface="Times New Roman" pitchFamily="18" charset="0"/>
                </a:rPr>
                <a:t>% False Pos</a:t>
              </a:r>
              <a:endParaRPr lang="en-US" sz="3200" b="0">
                <a:latin typeface="Times New Roman" pitchFamily="18" charset="0"/>
              </a:endParaRPr>
            </a:p>
          </p:txBody>
        </p:sp>
        <p:sp>
          <p:nvSpPr>
            <p:cNvPr id="28720" name="Rectangle 14"/>
            <p:cNvSpPr>
              <a:spLocks noChangeArrowheads="1"/>
            </p:cNvSpPr>
            <p:nvPr/>
          </p:nvSpPr>
          <p:spPr bwMode="auto">
            <a:xfrm rot="-5400000">
              <a:off x="3611" y="2248"/>
              <a:ext cx="4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0">
                  <a:solidFill>
                    <a:srgbClr val="000000"/>
                  </a:solidFill>
                  <a:latin typeface="Times New Roman" pitchFamily="18" charset="0"/>
                </a:rPr>
                <a:t>% Detection</a:t>
              </a:r>
              <a:endParaRPr lang="en-US" sz="3200" b="0">
                <a:latin typeface="Times New Roman" pitchFamily="18" charset="0"/>
              </a:endParaRPr>
            </a:p>
          </p:txBody>
        </p:sp>
        <p:sp>
          <p:nvSpPr>
            <p:cNvPr id="28721" name="Rectangle 15"/>
            <p:cNvSpPr>
              <a:spLocks noChangeArrowheads="1"/>
            </p:cNvSpPr>
            <p:nvPr/>
          </p:nvSpPr>
          <p:spPr bwMode="auto">
            <a:xfrm>
              <a:off x="4673" y="2076"/>
              <a:ext cx="77" cy="1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2" name="Rectangle 16"/>
            <p:cNvSpPr>
              <a:spLocks noChangeArrowheads="1"/>
            </p:cNvSpPr>
            <p:nvPr/>
          </p:nvSpPr>
          <p:spPr bwMode="auto">
            <a:xfrm>
              <a:off x="4143" y="1462"/>
              <a:ext cx="1389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3" name="Rectangle 17"/>
            <p:cNvSpPr>
              <a:spLocks noChangeArrowheads="1"/>
            </p:cNvSpPr>
            <p:nvPr/>
          </p:nvSpPr>
          <p:spPr bwMode="auto">
            <a:xfrm>
              <a:off x="4226" y="1486"/>
              <a:ext cx="98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0">
                  <a:solidFill>
                    <a:srgbClr val="000000"/>
                  </a:solidFill>
                  <a:latin typeface="Times New Roman" pitchFamily="18" charset="0"/>
                </a:rPr>
                <a:t>0                                       </a:t>
              </a:r>
              <a:endParaRPr lang="en-US" sz="3200" b="0">
                <a:latin typeface="Times New Roman" pitchFamily="18" charset="0"/>
              </a:endParaRPr>
            </a:p>
          </p:txBody>
        </p:sp>
        <p:sp>
          <p:nvSpPr>
            <p:cNvPr id="28724" name="Rectangle 18"/>
            <p:cNvSpPr>
              <a:spLocks noChangeArrowheads="1"/>
            </p:cNvSpPr>
            <p:nvPr/>
          </p:nvSpPr>
          <p:spPr bwMode="auto">
            <a:xfrm>
              <a:off x="5234" y="1486"/>
              <a:ext cx="120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0">
                  <a:solidFill>
                    <a:srgbClr val="000000"/>
                  </a:solidFill>
                  <a:latin typeface="Times New Roman" pitchFamily="18" charset="0"/>
                </a:rPr>
                <a:t>     </a:t>
              </a:r>
              <a:endParaRPr lang="en-US" sz="3200" b="0">
                <a:latin typeface="Times New Roman" pitchFamily="18" charset="0"/>
              </a:endParaRPr>
            </a:p>
          </p:txBody>
        </p:sp>
        <p:sp>
          <p:nvSpPr>
            <p:cNvPr id="28725" name="Rectangle 19"/>
            <p:cNvSpPr>
              <a:spLocks noChangeArrowheads="1"/>
            </p:cNvSpPr>
            <p:nvPr/>
          </p:nvSpPr>
          <p:spPr bwMode="auto">
            <a:xfrm>
              <a:off x="5372" y="1486"/>
              <a:ext cx="1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0">
                  <a:solidFill>
                    <a:srgbClr val="000000"/>
                  </a:solidFill>
                  <a:latin typeface="Times New Roman" pitchFamily="18" charset="0"/>
                </a:rPr>
                <a:t> 50</a:t>
              </a:r>
              <a:endParaRPr lang="en-US" sz="3200" b="0">
                <a:latin typeface="Times New Roman" pitchFamily="18" charset="0"/>
              </a:endParaRPr>
            </a:p>
          </p:txBody>
        </p:sp>
        <p:sp>
          <p:nvSpPr>
            <p:cNvPr id="28726" name="Rectangle 20"/>
            <p:cNvSpPr>
              <a:spLocks noChangeArrowheads="1"/>
            </p:cNvSpPr>
            <p:nvPr/>
          </p:nvSpPr>
          <p:spPr bwMode="auto">
            <a:xfrm rot="-5400000">
              <a:off x="3462" y="2194"/>
              <a:ext cx="116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0">
                  <a:solidFill>
                    <a:srgbClr val="000000"/>
                  </a:solidFill>
                  <a:latin typeface="Times New Roman" pitchFamily="18" charset="0"/>
                </a:rPr>
                <a:t>0                                        100</a:t>
              </a:r>
              <a:endParaRPr lang="en-US" sz="3200" b="0">
                <a:latin typeface="Times New Roman" pitchFamily="18" charset="0"/>
              </a:endParaRPr>
            </a:p>
          </p:txBody>
        </p:sp>
      </p:grpSp>
      <p:sp>
        <p:nvSpPr>
          <p:cNvPr id="28677" name="Text Box 23"/>
          <p:cNvSpPr txBox="1">
            <a:spLocks noChangeArrowheads="1"/>
          </p:cNvSpPr>
          <p:nvPr/>
        </p:nvSpPr>
        <p:spPr bwMode="auto">
          <a:xfrm>
            <a:off x="7162800" y="5424488"/>
            <a:ext cx="768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latin typeface="Times New Roman" pitchFamily="18" charset="0"/>
              </a:rPr>
              <a:t>FACE</a:t>
            </a:r>
          </a:p>
        </p:txBody>
      </p:sp>
      <p:sp>
        <p:nvSpPr>
          <p:cNvPr id="28678" name="Text Box 24"/>
          <p:cNvSpPr txBox="1">
            <a:spLocks noChangeArrowheads="1"/>
          </p:cNvSpPr>
          <p:nvPr/>
        </p:nvSpPr>
        <p:spPr bwMode="auto">
          <a:xfrm>
            <a:off x="914400" y="5440363"/>
            <a:ext cx="13700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>
                <a:latin typeface="Times New Roman" pitchFamily="18" charset="0"/>
              </a:rPr>
              <a:t>IMAGE</a:t>
            </a:r>
          </a:p>
          <a:p>
            <a:r>
              <a:rPr lang="en-US" sz="1400" b="0">
                <a:latin typeface="Times New Roman" pitchFamily="18" charset="0"/>
              </a:rPr>
              <a:t>SUB-WINDOW</a:t>
            </a:r>
          </a:p>
        </p:txBody>
      </p:sp>
      <p:sp>
        <p:nvSpPr>
          <p:cNvPr id="28679" name="Line 25"/>
          <p:cNvSpPr>
            <a:spLocks noChangeShapeType="1"/>
          </p:cNvSpPr>
          <p:nvPr/>
        </p:nvSpPr>
        <p:spPr bwMode="auto">
          <a:xfrm>
            <a:off x="2057400" y="56689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Text Box 28"/>
          <p:cNvSpPr txBox="1">
            <a:spLocks noChangeArrowheads="1"/>
          </p:cNvSpPr>
          <p:nvPr/>
        </p:nvSpPr>
        <p:spPr bwMode="auto">
          <a:xfrm>
            <a:off x="2590800" y="5549900"/>
            <a:ext cx="8842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Classifier 1</a:t>
            </a:r>
          </a:p>
        </p:txBody>
      </p:sp>
      <p:sp>
        <p:nvSpPr>
          <p:cNvPr id="28681" name="Line 29"/>
          <p:cNvSpPr>
            <a:spLocks noChangeShapeType="1"/>
          </p:cNvSpPr>
          <p:nvPr/>
        </p:nvSpPr>
        <p:spPr bwMode="auto">
          <a:xfrm>
            <a:off x="3605213" y="56689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30"/>
          <p:cNvSpPr>
            <a:spLocks noChangeShapeType="1"/>
          </p:cNvSpPr>
          <p:nvPr/>
        </p:nvSpPr>
        <p:spPr bwMode="auto">
          <a:xfrm>
            <a:off x="3038475" y="60499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 Box 32"/>
          <p:cNvSpPr txBox="1">
            <a:spLocks noChangeArrowheads="1"/>
          </p:cNvSpPr>
          <p:nvPr/>
        </p:nvSpPr>
        <p:spPr bwMode="auto">
          <a:xfrm>
            <a:off x="3686175" y="5364163"/>
            <a:ext cx="285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T</a:t>
            </a:r>
          </a:p>
        </p:txBody>
      </p:sp>
      <p:sp>
        <p:nvSpPr>
          <p:cNvPr id="28684" name="Oval 34"/>
          <p:cNvSpPr>
            <a:spLocks noChangeArrowheads="1"/>
          </p:cNvSpPr>
          <p:nvPr/>
        </p:nvSpPr>
        <p:spPr bwMode="auto">
          <a:xfrm>
            <a:off x="5640388" y="5305425"/>
            <a:ext cx="1046162" cy="7286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Text Box 35"/>
          <p:cNvSpPr txBox="1">
            <a:spLocks noChangeArrowheads="1"/>
          </p:cNvSpPr>
          <p:nvPr/>
        </p:nvSpPr>
        <p:spPr bwMode="auto">
          <a:xfrm>
            <a:off x="5726113" y="5514975"/>
            <a:ext cx="8842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Classifier 3</a:t>
            </a:r>
          </a:p>
        </p:txBody>
      </p:sp>
      <p:sp>
        <p:nvSpPr>
          <p:cNvPr id="28686" name="Line 36"/>
          <p:cNvSpPr>
            <a:spLocks noChangeShapeType="1"/>
          </p:cNvSpPr>
          <p:nvPr/>
        </p:nvSpPr>
        <p:spPr bwMode="auto">
          <a:xfrm>
            <a:off x="6696075" y="56673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 Box 37"/>
          <p:cNvSpPr txBox="1">
            <a:spLocks noChangeArrowheads="1"/>
          </p:cNvSpPr>
          <p:nvPr/>
        </p:nvSpPr>
        <p:spPr bwMode="auto">
          <a:xfrm>
            <a:off x="6772275" y="5362575"/>
            <a:ext cx="285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T</a:t>
            </a:r>
          </a:p>
        </p:txBody>
      </p:sp>
      <p:sp>
        <p:nvSpPr>
          <p:cNvPr id="28688" name="Line 38"/>
          <p:cNvSpPr>
            <a:spLocks noChangeShapeType="1"/>
          </p:cNvSpPr>
          <p:nvPr/>
        </p:nvSpPr>
        <p:spPr bwMode="auto">
          <a:xfrm>
            <a:off x="6148388" y="60499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 Box 39"/>
          <p:cNvSpPr txBox="1">
            <a:spLocks noChangeArrowheads="1"/>
          </p:cNvSpPr>
          <p:nvPr/>
        </p:nvSpPr>
        <p:spPr bwMode="auto">
          <a:xfrm>
            <a:off x="6132513" y="6007100"/>
            <a:ext cx="277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F</a:t>
            </a:r>
          </a:p>
        </p:txBody>
      </p:sp>
      <p:sp>
        <p:nvSpPr>
          <p:cNvPr id="28690" name="Text Box 40"/>
          <p:cNvSpPr txBox="1">
            <a:spLocks noChangeArrowheads="1"/>
          </p:cNvSpPr>
          <p:nvPr/>
        </p:nvSpPr>
        <p:spPr bwMode="auto">
          <a:xfrm>
            <a:off x="5702300" y="6354763"/>
            <a:ext cx="952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NON-FACE</a:t>
            </a:r>
          </a:p>
        </p:txBody>
      </p:sp>
      <p:sp>
        <p:nvSpPr>
          <p:cNvPr id="28691" name="Line 41"/>
          <p:cNvSpPr>
            <a:spLocks noChangeShapeType="1"/>
          </p:cNvSpPr>
          <p:nvPr/>
        </p:nvSpPr>
        <p:spPr bwMode="auto">
          <a:xfrm>
            <a:off x="3602038" y="56673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2" name="Text Box 44"/>
          <p:cNvSpPr txBox="1">
            <a:spLocks noChangeArrowheads="1"/>
          </p:cNvSpPr>
          <p:nvPr/>
        </p:nvSpPr>
        <p:spPr bwMode="auto">
          <a:xfrm>
            <a:off x="3683000" y="5362575"/>
            <a:ext cx="285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T</a:t>
            </a:r>
          </a:p>
        </p:txBody>
      </p:sp>
      <p:sp>
        <p:nvSpPr>
          <p:cNvPr id="28693" name="Text Box 47"/>
          <p:cNvSpPr txBox="1">
            <a:spLocks noChangeArrowheads="1"/>
          </p:cNvSpPr>
          <p:nvPr/>
        </p:nvSpPr>
        <p:spPr bwMode="auto">
          <a:xfrm>
            <a:off x="4243388" y="5514975"/>
            <a:ext cx="8842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Classifier 2</a:t>
            </a:r>
          </a:p>
        </p:txBody>
      </p:sp>
      <p:sp>
        <p:nvSpPr>
          <p:cNvPr id="28694" name="Line 48"/>
          <p:cNvSpPr>
            <a:spLocks noChangeShapeType="1"/>
          </p:cNvSpPr>
          <p:nvPr/>
        </p:nvSpPr>
        <p:spPr bwMode="auto">
          <a:xfrm>
            <a:off x="5157788" y="56673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 Box 49"/>
          <p:cNvSpPr txBox="1">
            <a:spLocks noChangeArrowheads="1"/>
          </p:cNvSpPr>
          <p:nvPr/>
        </p:nvSpPr>
        <p:spPr bwMode="auto">
          <a:xfrm>
            <a:off x="5257800" y="5362575"/>
            <a:ext cx="285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T</a:t>
            </a:r>
          </a:p>
        </p:txBody>
      </p:sp>
      <p:sp>
        <p:nvSpPr>
          <p:cNvPr id="28696" name="Line 50"/>
          <p:cNvSpPr>
            <a:spLocks noChangeShapeType="1"/>
          </p:cNvSpPr>
          <p:nvPr/>
        </p:nvSpPr>
        <p:spPr bwMode="auto">
          <a:xfrm>
            <a:off x="4689475" y="60150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 Box 51"/>
          <p:cNvSpPr txBox="1">
            <a:spLocks noChangeArrowheads="1"/>
          </p:cNvSpPr>
          <p:nvPr/>
        </p:nvSpPr>
        <p:spPr bwMode="auto">
          <a:xfrm>
            <a:off x="4673600" y="5972175"/>
            <a:ext cx="277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F</a:t>
            </a:r>
          </a:p>
        </p:txBody>
      </p:sp>
      <p:sp>
        <p:nvSpPr>
          <p:cNvPr id="28698" name="Text Box 52"/>
          <p:cNvSpPr txBox="1">
            <a:spLocks noChangeArrowheads="1"/>
          </p:cNvSpPr>
          <p:nvPr/>
        </p:nvSpPr>
        <p:spPr bwMode="auto">
          <a:xfrm>
            <a:off x="4243388" y="6319838"/>
            <a:ext cx="952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NON-FACE</a:t>
            </a:r>
          </a:p>
        </p:txBody>
      </p:sp>
      <p:sp>
        <p:nvSpPr>
          <p:cNvPr id="28699" name="Freeform 53"/>
          <p:cNvSpPr>
            <a:spLocks/>
          </p:cNvSpPr>
          <p:nvPr/>
        </p:nvSpPr>
        <p:spPr bwMode="auto">
          <a:xfrm>
            <a:off x="6621463" y="2563813"/>
            <a:ext cx="2143125" cy="2044700"/>
          </a:xfrm>
          <a:custGeom>
            <a:avLst/>
            <a:gdLst>
              <a:gd name="T0" fmla="*/ 0 w 1056"/>
              <a:gd name="T1" fmla="*/ 2147483647 h 1008"/>
              <a:gd name="T2" fmla="*/ 2147483647 w 1056"/>
              <a:gd name="T3" fmla="*/ 2147483647 h 1008"/>
              <a:gd name="T4" fmla="*/ 2147483647 w 1056"/>
              <a:gd name="T5" fmla="*/ 2147483647 h 1008"/>
              <a:gd name="T6" fmla="*/ 2147483647 w 1056"/>
              <a:gd name="T7" fmla="*/ 2147483647 h 1008"/>
              <a:gd name="T8" fmla="*/ 2147483647 w 1056"/>
              <a:gd name="T9" fmla="*/ 0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6"/>
              <a:gd name="T16" fmla="*/ 0 h 1008"/>
              <a:gd name="T17" fmla="*/ 1056 w 1056"/>
              <a:gd name="T18" fmla="*/ 1008 h 10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6" h="1008">
                <a:moveTo>
                  <a:pt x="0" y="1008"/>
                </a:moveTo>
                <a:cubicBezTo>
                  <a:pt x="0" y="832"/>
                  <a:pt x="0" y="656"/>
                  <a:pt x="48" y="528"/>
                </a:cubicBezTo>
                <a:cubicBezTo>
                  <a:pt x="96" y="400"/>
                  <a:pt x="192" y="320"/>
                  <a:pt x="288" y="240"/>
                </a:cubicBezTo>
                <a:cubicBezTo>
                  <a:pt x="384" y="160"/>
                  <a:pt x="496" y="88"/>
                  <a:pt x="624" y="48"/>
                </a:cubicBezTo>
                <a:cubicBezTo>
                  <a:pt x="752" y="8"/>
                  <a:pt x="904" y="4"/>
                  <a:pt x="1056" y="0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700" name="Oval 54"/>
          <p:cNvSpPr>
            <a:spLocks noChangeArrowheads="1"/>
          </p:cNvSpPr>
          <p:nvPr/>
        </p:nvSpPr>
        <p:spPr bwMode="auto">
          <a:xfrm>
            <a:off x="2819400" y="35814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701" name="Freeform 55"/>
          <p:cNvSpPr>
            <a:spLocks/>
          </p:cNvSpPr>
          <p:nvPr/>
        </p:nvSpPr>
        <p:spPr bwMode="auto">
          <a:xfrm>
            <a:off x="6581775" y="2536825"/>
            <a:ext cx="2197100" cy="2128838"/>
          </a:xfrm>
          <a:custGeom>
            <a:avLst/>
            <a:gdLst>
              <a:gd name="T0" fmla="*/ 2147483647 w 1879"/>
              <a:gd name="T1" fmla="*/ 2147483647 h 1821"/>
              <a:gd name="T2" fmla="*/ 2147483647 w 1879"/>
              <a:gd name="T3" fmla="*/ 2147483647 h 1821"/>
              <a:gd name="T4" fmla="*/ 2147483647 w 1879"/>
              <a:gd name="T5" fmla="*/ 2147483647 h 1821"/>
              <a:gd name="T6" fmla="*/ 2147483647 w 1879"/>
              <a:gd name="T7" fmla="*/ 2147483647 h 1821"/>
              <a:gd name="T8" fmla="*/ 2147483647 w 1879"/>
              <a:gd name="T9" fmla="*/ 2147483647 h 18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9"/>
              <a:gd name="T16" fmla="*/ 0 h 1821"/>
              <a:gd name="T17" fmla="*/ 1879 w 1879"/>
              <a:gd name="T18" fmla="*/ 1821 h 18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9" h="1821">
                <a:moveTo>
                  <a:pt x="35" y="1821"/>
                </a:moveTo>
                <a:cubicBezTo>
                  <a:pt x="36" y="1682"/>
                  <a:pt x="0" y="1236"/>
                  <a:pt x="45" y="983"/>
                </a:cubicBezTo>
                <a:cubicBezTo>
                  <a:pt x="90" y="730"/>
                  <a:pt x="174" y="454"/>
                  <a:pt x="305" y="298"/>
                </a:cubicBezTo>
                <a:cubicBezTo>
                  <a:pt x="436" y="142"/>
                  <a:pt x="572" y="88"/>
                  <a:pt x="834" y="44"/>
                </a:cubicBezTo>
                <a:cubicBezTo>
                  <a:pt x="1096" y="0"/>
                  <a:pt x="1661" y="36"/>
                  <a:pt x="1879" y="34"/>
                </a:cubicBez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702" name="Oval 56"/>
          <p:cNvSpPr>
            <a:spLocks noChangeArrowheads="1"/>
          </p:cNvSpPr>
          <p:nvPr/>
        </p:nvSpPr>
        <p:spPr bwMode="auto">
          <a:xfrm>
            <a:off x="2286000" y="3124200"/>
            <a:ext cx="1524000" cy="1295400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703" name="Freeform 57"/>
          <p:cNvSpPr>
            <a:spLocks/>
          </p:cNvSpPr>
          <p:nvPr/>
        </p:nvSpPr>
        <p:spPr bwMode="auto">
          <a:xfrm>
            <a:off x="6546850" y="2565400"/>
            <a:ext cx="2284413" cy="2108200"/>
          </a:xfrm>
          <a:custGeom>
            <a:avLst/>
            <a:gdLst>
              <a:gd name="T0" fmla="*/ 2147483647 w 1953"/>
              <a:gd name="T1" fmla="*/ 2147483647 h 1803"/>
              <a:gd name="T2" fmla="*/ 2147483647 w 1953"/>
              <a:gd name="T3" fmla="*/ 2147483647 h 1803"/>
              <a:gd name="T4" fmla="*/ 2147483647 w 1953"/>
              <a:gd name="T5" fmla="*/ 2147483647 h 1803"/>
              <a:gd name="T6" fmla="*/ 2147483647 w 1953"/>
              <a:gd name="T7" fmla="*/ 2147483647 h 1803"/>
              <a:gd name="T8" fmla="*/ 2147483647 w 1953"/>
              <a:gd name="T9" fmla="*/ 2147483647 h 18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3"/>
              <a:gd name="T16" fmla="*/ 0 h 1803"/>
              <a:gd name="T17" fmla="*/ 1953 w 1953"/>
              <a:gd name="T18" fmla="*/ 1803 h 18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3" h="1803">
                <a:moveTo>
                  <a:pt x="36" y="1803"/>
                </a:moveTo>
                <a:cubicBezTo>
                  <a:pt x="57" y="1408"/>
                  <a:pt x="14" y="1045"/>
                  <a:pt x="31" y="750"/>
                </a:cubicBezTo>
                <a:cubicBezTo>
                  <a:pt x="0" y="478"/>
                  <a:pt x="108" y="266"/>
                  <a:pt x="222" y="152"/>
                </a:cubicBezTo>
                <a:cubicBezTo>
                  <a:pt x="336" y="37"/>
                  <a:pt x="277" y="61"/>
                  <a:pt x="558" y="9"/>
                </a:cubicBezTo>
                <a:cubicBezTo>
                  <a:pt x="861" y="0"/>
                  <a:pt x="1755" y="22"/>
                  <a:pt x="1953" y="11"/>
                </a:cubicBezTo>
              </a:path>
            </a:pathLst>
          </a:custGeom>
          <a:noFill/>
          <a:ln w="28575">
            <a:solidFill>
              <a:srgbClr val="FF0F0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Oval 58"/>
          <p:cNvSpPr>
            <a:spLocks noChangeArrowheads="1"/>
          </p:cNvSpPr>
          <p:nvPr/>
        </p:nvSpPr>
        <p:spPr bwMode="auto">
          <a:xfrm>
            <a:off x="1676400" y="2971800"/>
            <a:ext cx="2819400" cy="19050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705" name="Oval 60"/>
          <p:cNvSpPr>
            <a:spLocks noChangeArrowheads="1"/>
          </p:cNvSpPr>
          <p:nvPr/>
        </p:nvSpPr>
        <p:spPr bwMode="auto">
          <a:xfrm>
            <a:off x="4114800" y="5291138"/>
            <a:ext cx="1046163" cy="728662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Oval 61"/>
          <p:cNvSpPr>
            <a:spLocks noChangeArrowheads="1"/>
          </p:cNvSpPr>
          <p:nvPr/>
        </p:nvSpPr>
        <p:spPr bwMode="auto">
          <a:xfrm>
            <a:off x="2514600" y="5291138"/>
            <a:ext cx="1046163" cy="728662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7" name="Line 62"/>
          <p:cNvSpPr>
            <a:spLocks noChangeShapeType="1"/>
          </p:cNvSpPr>
          <p:nvPr/>
        </p:nvSpPr>
        <p:spPr bwMode="auto">
          <a:xfrm>
            <a:off x="3036888" y="60499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8" name="Text Box 63"/>
          <p:cNvSpPr txBox="1">
            <a:spLocks noChangeArrowheads="1"/>
          </p:cNvSpPr>
          <p:nvPr/>
        </p:nvSpPr>
        <p:spPr bwMode="auto">
          <a:xfrm>
            <a:off x="3021013" y="6007100"/>
            <a:ext cx="277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F</a:t>
            </a:r>
          </a:p>
        </p:txBody>
      </p:sp>
      <p:sp>
        <p:nvSpPr>
          <p:cNvPr id="28709" name="Text Box 64"/>
          <p:cNvSpPr txBox="1">
            <a:spLocks noChangeArrowheads="1"/>
          </p:cNvSpPr>
          <p:nvPr/>
        </p:nvSpPr>
        <p:spPr bwMode="auto">
          <a:xfrm>
            <a:off x="2590800" y="6354763"/>
            <a:ext cx="952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NON-FACE</a:t>
            </a:r>
          </a:p>
        </p:txBody>
      </p:sp>
      <p:sp>
        <p:nvSpPr>
          <p:cNvPr id="28710" name="Text Box 65"/>
          <p:cNvSpPr txBox="1">
            <a:spLocks noChangeArrowheads="1"/>
          </p:cNvSpPr>
          <p:nvPr/>
        </p:nvSpPr>
        <p:spPr bwMode="auto">
          <a:xfrm>
            <a:off x="5927725" y="1295400"/>
            <a:ext cx="2911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0"/>
              <a:t>Receiver operating characteristic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Attentional cascade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The detection rate and the false positive rate of the cascade are found by multiplying the respective rates of the individual stages</a:t>
            </a:r>
          </a:p>
          <a:p>
            <a:pPr>
              <a:buFontTx/>
              <a:buChar char="•"/>
            </a:pPr>
            <a:r>
              <a:rPr lang="en-US" smtClean="0"/>
              <a:t>A detection rate of 0.9 and a false positive rate on the order of 10</a:t>
            </a:r>
            <a:r>
              <a:rPr lang="en-US" baseline="30000" smtClean="0"/>
              <a:t>-6</a:t>
            </a:r>
            <a:r>
              <a:rPr lang="en-US" smtClean="0"/>
              <a:t> can be achieved by a </a:t>
            </a:r>
            <a:br>
              <a:rPr lang="en-US" smtClean="0"/>
            </a:br>
            <a:r>
              <a:rPr lang="en-US" smtClean="0"/>
              <a:t>10-stage cascade if each stage has a detection rate of 0.99 (0.99</a:t>
            </a:r>
            <a:r>
              <a:rPr lang="en-US" baseline="30000" smtClean="0"/>
              <a:t>10</a:t>
            </a:r>
            <a:r>
              <a:rPr lang="en-US" smtClean="0"/>
              <a:t> ≈ 0.9) and a false positive rate of about 0.30 (0.3</a:t>
            </a:r>
            <a:r>
              <a:rPr lang="en-US" baseline="30000" smtClean="0"/>
              <a:t>10</a:t>
            </a:r>
            <a:r>
              <a:rPr lang="en-US" smtClean="0"/>
              <a:t> ≈ 6×10</a:t>
            </a:r>
            <a:r>
              <a:rPr lang="en-US" baseline="30000" smtClean="0"/>
              <a:t>-6</a:t>
            </a:r>
            <a:r>
              <a:rPr lang="en-US" smtClean="0"/>
              <a:t>) </a:t>
            </a:r>
          </a:p>
          <a:p>
            <a:endParaRPr lang="en-US" smtClean="0"/>
          </a:p>
        </p:txBody>
      </p:sp>
      <p:sp>
        <p:nvSpPr>
          <p:cNvPr id="29700" name="Text Box 23"/>
          <p:cNvSpPr txBox="1">
            <a:spLocks noChangeArrowheads="1"/>
          </p:cNvSpPr>
          <p:nvPr/>
        </p:nvSpPr>
        <p:spPr bwMode="auto">
          <a:xfrm>
            <a:off x="7162800" y="5424488"/>
            <a:ext cx="768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latin typeface="Times New Roman" pitchFamily="18" charset="0"/>
              </a:rPr>
              <a:t>FACE</a:t>
            </a:r>
          </a:p>
        </p:txBody>
      </p:sp>
      <p:sp>
        <p:nvSpPr>
          <p:cNvPr id="29701" name="Text Box 24"/>
          <p:cNvSpPr txBox="1">
            <a:spLocks noChangeArrowheads="1"/>
          </p:cNvSpPr>
          <p:nvPr/>
        </p:nvSpPr>
        <p:spPr bwMode="auto">
          <a:xfrm>
            <a:off x="914400" y="5440363"/>
            <a:ext cx="13700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>
                <a:latin typeface="Times New Roman" pitchFamily="18" charset="0"/>
              </a:rPr>
              <a:t>IMAGE</a:t>
            </a:r>
          </a:p>
          <a:p>
            <a:r>
              <a:rPr lang="en-US" sz="1400" b="0">
                <a:latin typeface="Times New Roman" pitchFamily="18" charset="0"/>
              </a:rPr>
              <a:t>SUB-WINDOW</a:t>
            </a:r>
          </a:p>
        </p:txBody>
      </p:sp>
      <p:sp>
        <p:nvSpPr>
          <p:cNvPr id="29702" name="Line 25"/>
          <p:cNvSpPr>
            <a:spLocks noChangeShapeType="1"/>
          </p:cNvSpPr>
          <p:nvPr/>
        </p:nvSpPr>
        <p:spPr bwMode="auto">
          <a:xfrm>
            <a:off x="2057400" y="56689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Text Box 28"/>
          <p:cNvSpPr txBox="1">
            <a:spLocks noChangeArrowheads="1"/>
          </p:cNvSpPr>
          <p:nvPr/>
        </p:nvSpPr>
        <p:spPr bwMode="auto">
          <a:xfrm>
            <a:off x="2590800" y="5549900"/>
            <a:ext cx="8842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Classifier 1</a:t>
            </a:r>
          </a:p>
        </p:txBody>
      </p:sp>
      <p:sp>
        <p:nvSpPr>
          <p:cNvPr id="29704" name="Line 29"/>
          <p:cNvSpPr>
            <a:spLocks noChangeShapeType="1"/>
          </p:cNvSpPr>
          <p:nvPr/>
        </p:nvSpPr>
        <p:spPr bwMode="auto">
          <a:xfrm>
            <a:off x="3605213" y="56689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30"/>
          <p:cNvSpPr>
            <a:spLocks noChangeShapeType="1"/>
          </p:cNvSpPr>
          <p:nvPr/>
        </p:nvSpPr>
        <p:spPr bwMode="auto">
          <a:xfrm>
            <a:off x="3038475" y="60499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Text Box 32"/>
          <p:cNvSpPr txBox="1">
            <a:spLocks noChangeArrowheads="1"/>
          </p:cNvSpPr>
          <p:nvPr/>
        </p:nvSpPr>
        <p:spPr bwMode="auto">
          <a:xfrm>
            <a:off x="3686175" y="5364163"/>
            <a:ext cx="285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T</a:t>
            </a:r>
          </a:p>
        </p:txBody>
      </p:sp>
      <p:sp>
        <p:nvSpPr>
          <p:cNvPr id="29707" name="Oval 34"/>
          <p:cNvSpPr>
            <a:spLocks noChangeArrowheads="1"/>
          </p:cNvSpPr>
          <p:nvPr/>
        </p:nvSpPr>
        <p:spPr bwMode="auto">
          <a:xfrm>
            <a:off x="5640388" y="5305425"/>
            <a:ext cx="1046162" cy="7286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Text Box 35"/>
          <p:cNvSpPr txBox="1">
            <a:spLocks noChangeArrowheads="1"/>
          </p:cNvSpPr>
          <p:nvPr/>
        </p:nvSpPr>
        <p:spPr bwMode="auto">
          <a:xfrm>
            <a:off x="5726113" y="5514975"/>
            <a:ext cx="8842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Classifier 3</a:t>
            </a:r>
          </a:p>
        </p:txBody>
      </p:sp>
      <p:sp>
        <p:nvSpPr>
          <p:cNvPr id="29709" name="Line 36"/>
          <p:cNvSpPr>
            <a:spLocks noChangeShapeType="1"/>
          </p:cNvSpPr>
          <p:nvPr/>
        </p:nvSpPr>
        <p:spPr bwMode="auto">
          <a:xfrm>
            <a:off x="6696075" y="56673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Text Box 37"/>
          <p:cNvSpPr txBox="1">
            <a:spLocks noChangeArrowheads="1"/>
          </p:cNvSpPr>
          <p:nvPr/>
        </p:nvSpPr>
        <p:spPr bwMode="auto">
          <a:xfrm>
            <a:off x="6772275" y="5362575"/>
            <a:ext cx="285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T</a:t>
            </a:r>
          </a:p>
        </p:txBody>
      </p:sp>
      <p:sp>
        <p:nvSpPr>
          <p:cNvPr id="29711" name="Line 38"/>
          <p:cNvSpPr>
            <a:spLocks noChangeShapeType="1"/>
          </p:cNvSpPr>
          <p:nvPr/>
        </p:nvSpPr>
        <p:spPr bwMode="auto">
          <a:xfrm>
            <a:off x="6148388" y="60499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Text Box 39"/>
          <p:cNvSpPr txBox="1">
            <a:spLocks noChangeArrowheads="1"/>
          </p:cNvSpPr>
          <p:nvPr/>
        </p:nvSpPr>
        <p:spPr bwMode="auto">
          <a:xfrm>
            <a:off x="6132513" y="6007100"/>
            <a:ext cx="277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F</a:t>
            </a:r>
          </a:p>
        </p:txBody>
      </p:sp>
      <p:sp>
        <p:nvSpPr>
          <p:cNvPr id="29713" name="Text Box 40"/>
          <p:cNvSpPr txBox="1">
            <a:spLocks noChangeArrowheads="1"/>
          </p:cNvSpPr>
          <p:nvPr/>
        </p:nvSpPr>
        <p:spPr bwMode="auto">
          <a:xfrm>
            <a:off x="5702300" y="6354763"/>
            <a:ext cx="952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NON-FACE</a:t>
            </a:r>
          </a:p>
        </p:txBody>
      </p:sp>
      <p:sp>
        <p:nvSpPr>
          <p:cNvPr id="29714" name="Line 41"/>
          <p:cNvSpPr>
            <a:spLocks noChangeShapeType="1"/>
          </p:cNvSpPr>
          <p:nvPr/>
        </p:nvSpPr>
        <p:spPr bwMode="auto">
          <a:xfrm>
            <a:off x="3602038" y="56673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Text Box 44"/>
          <p:cNvSpPr txBox="1">
            <a:spLocks noChangeArrowheads="1"/>
          </p:cNvSpPr>
          <p:nvPr/>
        </p:nvSpPr>
        <p:spPr bwMode="auto">
          <a:xfrm>
            <a:off x="3683000" y="5362575"/>
            <a:ext cx="285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T</a:t>
            </a:r>
          </a:p>
        </p:txBody>
      </p:sp>
      <p:sp>
        <p:nvSpPr>
          <p:cNvPr id="29716" name="Text Box 47"/>
          <p:cNvSpPr txBox="1">
            <a:spLocks noChangeArrowheads="1"/>
          </p:cNvSpPr>
          <p:nvPr/>
        </p:nvSpPr>
        <p:spPr bwMode="auto">
          <a:xfrm>
            <a:off x="4243388" y="5514975"/>
            <a:ext cx="8842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Classifier 2</a:t>
            </a:r>
          </a:p>
        </p:txBody>
      </p:sp>
      <p:sp>
        <p:nvSpPr>
          <p:cNvPr id="29717" name="Line 48"/>
          <p:cNvSpPr>
            <a:spLocks noChangeShapeType="1"/>
          </p:cNvSpPr>
          <p:nvPr/>
        </p:nvSpPr>
        <p:spPr bwMode="auto">
          <a:xfrm>
            <a:off x="5157788" y="56673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18" name="Text Box 49"/>
          <p:cNvSpPr txBox="1">
            <a:spLocks noChangeArrowheads="1"/>
          </p:cNvSpPr>
          <p:nvPr/>
        </p:nvSpPr>
        <p:spPr bwMode="auto">
          <a:xfrm>
            <a:off x="5257800" y="5362575"/>
            <a:ext cx="285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T</a:t>
            </a:r>
          </a:p>
        </p:txBody>
      </p:sp>
      <p:sp>
        <p:nvSpPr>
          <p:cNvPr id="29719" name="Line 50"/>
          <p:cNvSpPr>
            <a:spLocks noChangeShapeType="1"/>
          </p:cNvSpPr>
          <p:nvPr/>
        </p:nvSpPr>
        <p:spPr bwMode="auto">
          <a:xfrm>
            <a:off x="4689475" y="60150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0" name="Text Box 51"/>
          <p:cNvSpPr txBox="1">
            <a:spLocks noChangeArrowheads="1"/>
          </p:cNvSpPr>
          <p:nvPr/>
        </p:nvSpPr>
        <p:spPr bwMode="auto">
          <a:xfrm>
            <a:off x="4673600" y="5972175"/>
            <a:ext cx="277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F</a:t>
            </a:r>
          </a:p>
        </p:txBody>
      </p:sp>
      <p:sp>
        <p:nvSpPr>
          <p:cNvPr id="29721" name="Text Box 52"/>
          <p:cNvSpPr txBox="1">
            <a:spLocks noChangeArrowheads="1"/>
          </p:cNvSpPr>
          <p:nvPr/>
        </p:nvSpPr>
        <p:spPr bwMode="auto">
          <a:xfrm>
            <a:off x="4243388" y="6319838"/>
            <a:ext cx="952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NON-FACE</a:t>
            </a:r>
          </a:p>
        </p:txBody>
      </p:sp>
      <p:sp>
        <p:nvSpPr>
          <p:cNvPr id="29722" name="Oval 60"/>
          <p:cNvSpPr>
            <a:spLocks noChangeArrowheads="1"/>
          </p:cNvSpPr>
          <p:nvPr/>
        </p:nvSpPr>
        <p:spPr bwMode="auto">
          <a:xfrm>
            <a:off x="4114800" y="5291138"/>
            <a:ext cx="1046163" cy="728662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3" name="Oval 61"/>
          <p:cNvSpPr>
            <a:spLocks noChangeArrowheads="1"/>
          </p:cNvSpPr>
          <p:nvPr/>
        </p:nvSpPr>
        <p:spPr bwMode="auto">
          <a:xfrm>
            <a:off x="2514600" y="5291138"/>
            <a:ext cx="1046163" cy="728662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4" name="Line 62"/>
          <p:cNvSpPr>
            <a:spLocks noChangeShapeType="1"/>
          </p:cNvSpPr>
          <p:nvPr/>
        </p:nvSpPr>
        <p:spPr bwMode="auto">
          <a:xfrm>
            <a:off x="3036888" y="60499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63"/>
          <p:cNvSpPr txBox="1">
            <a:spLocks noChangeArrowheads="1"/>
          </p:cNvSpPr>
          <p:nvPr/>
        </p:nvSpPr>
        <p:spPr bwMode="auto">
          <a:xfrm>
            <a:off x="3021013" y="6007100"/>
            <a:ext cx="277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F</a:t>
            </a:r>
          </a:p>
        </p:txBody>
      </p:sp>
      <p:sp>
        <p:nvSpPr>
          <p:cNvPr id="29726" name="Text Box 64"/>
          <p:cNvSpPr txBox="1">
            <a:spLocks noChangeArrowheads="1"/>
          </p:cNvSpPr>
          <p:nvPr/>
        </p:nvSpPr>
        <p:spPr bwMode="auto">
          <a:xfrm>
            <a:off x="2590800" y="6354763"/>
            <a:ext cx="952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NON-FACE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the cascade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001000" cy="5943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Set target detection and false positive rates for each stage</a:t>
            </a:r>
          </a:p>
          <a:p>
            <a:pPr>
              <a:buFontTx/>
              <a:buChar char="•"/>
            </a:pPr>
            <a:r>
              <a:rPr lang="en-US" dirty="0" smtClean="0"/>
              <a:t>Keep adding features to the current stage until its target rates have been met </a:t>
            </a:r>
          </a:p>
          <a:p>
            <a:pPr lvl="1"/>
            <a:r>
              <a:rPr lang="en-US" dirty="0" smtClean="0"/>
              <a:t>Need to lower </a:t>
            </a:r>
            <a:r>
              <a:rPr lang="en-US" dirty="0" err="1" smtClean="0"/>
              <a:t>AdaBoost</a:t>
            </a:r>
            <a:r>
              <a:rPr lang="en-US" dirty="0" smtClean="0"/>
              <a:t> threshold to maximize detection </a:t>
            </a:r>
            <a:br>
              <a:rPr lang="en-US" dirty="0" smtClean="0"/>
            </a:br>
            <a:r>
              <a:rPr lang="en-US" dirty="0" smtClean="0"/>
              <a:t>(as opposed to minimizing total classification error)</a:t>
            </a:r>
          </a:p>
          <a:p>
            <a:pPr lvl="1"/>
            <a:r>
              <a:rPr lang="en-US" dirty="0" smtClean="0"/>
              <a:t>Test on a </a:t>
            </a:r>
            <a:r>
              <a:rPr lang="en-US" i="1" dirty="0" smtClean="0"/>
              <a:t>validation set</a:t>
            </a:r>
          </a:p>
          <a:p>
            <a:pPr>
              <a:buFontTx/>
              <a:buChar char="•"/>
            </a:pPr>
            <a:r>
              <a:rPr lang="en-US" dirty="0" smtClean="0"/>
              <a:t>If the overall false positive rate is not low enough, then add another stage</a:t>
            </a:r>
          </a:p>
          <a:p>
            <a:pPr>
              <a:buFontTx/>
              <a:buChar char="•"/>
            </a:pPr>
            <a:r>
              <a:rPr lang="en-US" dirty="0" smtClean="0"/>
              <a:t>Use false positives from current stage as the negative training examples for the next stage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5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8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38421" y="135467"/>
            <a:ext cx="8864600" cy="609600"/>
          </a:xfrm>
        </p:spPr>
        <p:txBody>
          <a:bodyPr/>
          <a:lstStyle/>
          <a:p>
            <a:r>
              <a:rPr lang="en-US" dirty="0"/>
              <a:t>Viola-Jones Face Detector: Summary</a:t>
            </a:r>
          </a:p>
        </p:txBody>
      </p:sp>
      <p:sp>
        <p:nvSpPr>
          <p:cNvPr id="615429" name="Content Placeholder 6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457200" y="4760913"/>
            <a:ext cx="8686800" cy="1954212"/>
          </a:xfrm>
        </p:spPr>
        <p:txBody>
          <a:bodyPr/>
          <a:lstStyle/>
          <a:p>
            <a:r>
              <a:rPr lang="en-US" sz="2100" dirty="0"/>
              <a:t>Train with 5K positives, 350M negatives</a:t>
            </a:r>
          </a:p>
          <a:p>
            <a:r>
              <a:rPr lang="en-US" sz="2100" dirty="0"/>
              <a:t>Real-time detector using 38 layer cascade</a:t>
            </a:r>
          </a:p>
          <a:p>
            <a:r>
              <a:rPr lang="en-US" sz="2100" dirty="0"/>
              <a:t>6061 features in final layer</a:t>
            </a:r>
          </a:p>
          <a:p>
            <a:r>
              <a:rPr lang="en-US" sz="1800" dirty="0"/>
              <a:t>[Implementation available in </a:t>
            </a:r>
            <a:r>
              <a:rPr lang="en-US" sz="1800" dirty="0" err="1"/>
              <a:t>OpenCV</a:t>
            </a:r>
            <a:r>
              <a:rPr lang="en-US" sz="1800" dirty="0"/>
              <a:t>: http://</a:t>
            </a:r>
            <a:r>
              <a:rPr lang="en-US" sz="1800" dirty="0" err="1"/>
              <a:t>www.intel.com</a:t>
            </a:r>
            <a:r>
              <a:rPr lang="en-US" sz="1800" dirty="0"/>
              <a:t>/technology/computing/</a:t>
            </a:r>
            <a:r>
              <a:rPr lang="en-US" sz="1800" dirty="0" err="1"/>
              <a:t>opencv</a:t>
            </a:r>
            <a:r>
              <a:rPr lang="en-US" sz="1800" dirty="0"/>
              <a:t>/]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72" name="Rectangle 7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09863" y="3063875"/>
            <a:ext cx="2373312" cy="1606550"/>
          </a:xfrm>
          <a:prstGeom prst="rect">
            <a:avLst/>
          </a:prstGeom>
          <a:solidFill>
            <a:schemeClr val="tx1"/>
          </a:solidFill>
          <a:ln w="12700" cap="sq" algn="ctr">
            <a:solidFill>
              <a:schemeClr val="bg2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15427" name="Rectangle 6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5625" y="1201738"/>
            <a:ext cx="1752600" cy="3505200"/>
          </a:xfrm>
          <a:prstGeom prst="rect">
            <a:avLst/>
          </a:prstGeom>
          <a:solidFill>
            <a:schemeClr val="tx1"/>
          </a:solidFill>
          <a:ln w="12700" cap="sq" algn="ctr">
            <a:solidFill>
              <a:schemeClr val="bg2"/>
            </a:solidFill>
            <a:round/>
            <a:headEnd type="none" w="sm" len="sm"/>
            <a:tailEnd type="triangle" w="sm" len="sm"/>
          </a:ln>
        </p:spPr>
        <p:txBody>
          <a:bodyPr wrap="none"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615432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311275"/>
            <a:ext cx="14208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615433" name="Group 17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38188" y="2954338"/>
            <a:ext cx="1423987" cy="1447800"/>
            <a:chOff x="3330558" y="1384272"/>
            <a:chExt cx="4538043" cy="3870378"/>
          </a:xfrm>
        </p:grpSpPr>
        <p:pic>
          <p:nvPicPr>
            <p:cNvPr id="615434" name="Picture 12" descr="untitled.bmp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3" r="33049" b="7195"/>
            <a:stretch>
              <a:fillRect/>
            </a:stretch>
          </p:blipFill>
          <p:spPr bwMode="auto">
            <a:xfrm>
              <a:off x="3330558" y="1384272"/>
              <a:ext cx="4538043" cy="387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5" name="Picture 13" descr="untitled.bmp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2" t="1443" r="53766" b="85777"/>
            <a:stretch>
              <a:fillRect/>
            </a:stretch>
          </p:blipFill>
          <p:spPr bwMode="auto">
            <a:xfrm rot="5400000">
              <a:off x="3345641" y="2866223"/>
              <a:ext cx="511182" cy="54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6" name="Picture 14" descr="untitled.bmp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2" t="1443" r="53766" b="85777"/>
            <a:stretch>
              <a:fillRect/>
            </a:stretch>
          </p:blipFill>
          <p:spPr bwMode="auto">
            <a:xfrm>
              <a:off x="3805227" y="3282948"/>
              <a:ext cx="511182" cy="54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7" name="Picture 15" descr="untitled.bmp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2" t="1443" r="53766" b="85777"/>
            <a:stretch>
              <a:fillRect/>
            </a:stretch>
          </p:blipFill>
          <p:spPr bwMode="auto">
            <a:xfrm rot="-5400000">
              <a:off x="4294346" y="2851771"/>
              <a:ext cx="489753" cy="518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8" name="Picture 17" descr="untitled.bmp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9" t="24715" r="42899" b="64079"/>
            <a:stretch>
              <a:fillRect/>
            </a:stretch>
          </p:blipFill>
          <p:spPr bwMode="auto">
            <a:xfrm>
              <a:off x="6689754" y="1895454"/>
              <a:ext cx="511182" cy="474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9" name="Picture 18" descr="untitled.bmp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9" t="24715" r="42899" b="64079"/>
            <a:stretch>
              <a:fillRect/>
            </a:stretch>
          </p:blipFill>
          <p:spPr bwMode="auto">
            <a:xfrm>
              <a:off x="7200936" y="1420785"/>
              <a:ext cx="511182" cy="474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440" name="Isosceles Triangle 19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403584" y="2479662"/>
              <a:ext cx="365130" cy="292104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12700" cap="sq" algn="ctr">
              <a:solidFill>
                <a:schemeClr val="bg2"/>
              </a:solidFill>
              <a:round/>
              <a:headEnd type="none" w="sm" len="sm"/>
              <a:tailEnd type="triangl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00" b="1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615441" name="Isosceles Triangle 20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827591" y="1968480"/>
              <a:ext cx="365130" cy="292104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12700" cap="sq" algn="ctr">
              <a:solidFill>
                <a:schemeClr val="bg2"/>
              </a:solidFill>
              <a:round/>
              <a:headEnd type="none" w="sm" len="sm"/>
              <a:tailEnd type="triangl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00" b="1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615442" name="Isosceles Triangle 21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448312" y="4278894"/>
              <a:ext cx="219078" cy="829704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12700" cap="sq" algn="ctr">
              <a:solidFill>
                <a:schemeClr val="bg2"/>
              </a:solidFill>
              <a:round/>
              <a:headEnd type="none" w="sm" len="sm"/>
              <a:tailEnd type="triangle" w="sm" len="sm"/>
            </a:ln>
          </p:spPr>
          <p:txBody>
            <a:bodyPr lIns="90000" tIns="46800" rIns="90000" bIns="4680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00" b="1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615443" name="Isosceles Triangle 22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6799293" y="4341825"/>
              <a:ext cx="365130" cy="292104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12700" cap="sq" algn="ctr">
              <a:solidFill>
                <a:schemeClr val="bg2"/>
              </a:solidFill>
              <a:round/>
              <a:headEnd type="none" w="sm" len="sm"/>
              <a:tailEnd type="triangl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00" b="1">
                <a:solidFill>
                  <a:srgbClr val="000000"/>
                </a:solidFill>
                <a:latin typeface="Trebuchet MS"/>
              </a:endParaRPr>
            </a:p>
          </p:txBody>
        </p:sp>
      </p:grpSp>
      <p:sp>
        <p:nvSpPr>
          <p:cNvPr id="615444" name="Text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39825" y="2662238"/>
            <a:ext cx="723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  <a:latin typeface="Trebuchet MS" pitchFamily="34" charset="0"/>
              </a:rPr>
              <a:t>Faces</a:t>
            </a:r>
          </a:p>
        </p:txBody>
      </p:sp>
      <p:sp>
        <p:nvSpPr>
          <p:cNvPr id="615445" name="Text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76313" y="4357688"/>
            <a:ext cx="12874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  <a:latin typeface="Trebuchet MS" pitchFamily="34" charset="0"/>
              </a:rPr>
              <a:t>Non-faces</a:t>
            </a:r>
          </a:p>
        </p:txBody>
      </p:sp>
      <p:sp>
        <p:nvSpPr>
          <p:cNvPr id="24" name="TextBox 2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54275" y="1490663"/>
            <a:ext cx="2811463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</a:rPr>
              <a:t>Train cascade of classifiers with AdaBoost</a:t>
            </a:r>
          </a:p>
        </p:txBody>
      </p:sp>
      <p:sp>
        <p:nvSpPr>
          <p:cNvPr id="25" name="Rounded Rectangle 2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636838" y="1311275"/>
            <a:ext cx="2446337" cy="1314450"/>
          </a:xfrm>
          <a:prstGeom prst="roundRect">
            <a:avLst>
              <a:gd name="adj" fmla="val 16667"/>
            </a:avLst>
          </a:prstGeom>
          <a:noFill/>
          <a:ln w="12700" cap="sq" algn="ctr">
            <a:solidFill>
              <a:schemeClr val="bg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38298" r="24236" b="16170"/>
          <a:stretch>
            <a:fillRect/>
          </a:stretch>
        </p:blipFill>
        <p:spPr bwMode="auto">
          <a:xfrm>
            <a:off x="3001963" y="3100388"/>
            <a:ext cx="17160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ight Arrow 67"/>
          <p:cNvSpPr/>
          <p:nvPr>
            <p:custDataLst>
              <p:tags r:id="rId12"/>
            </p:custDataLst>
          </p:nvPr>
        </p:nvSpPr>
        <p:spPr bwMode="auto">
          <a:xfrm>
            <a:off x="2198688" y="1530350"/>
            <a:ext cx="438150" cy="83026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12700" cap="rnd" cmpd="sng" algn="ctr">
            <a:solidFill>
              <a:schemeClr val="bg2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0" name="Right Arrow 69"/>
          <p:cNvSpPr/>
          <p:nvPr>
            <p:custDataLst>
              <p:tags r:id="rId13"/>
            </p:custDataLst>
          </p:nvPr>
        </p:nvSpPr>
        <p:spPr bwMode="auto">
          <a:xfrm rot="5400000">
            <a:off x="3549651" y="2430462"/>
            <a:ext cx="438150" cy="8286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12700" cap="rnd" cmpd="sng" algn="ctr">
            <a:solidFill>
              <a:schemeClr val="bg2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819400" y="4159250"/>
            <a:ext cx="2154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  <a:latin typeface="Trebuchet MS" pitchFamily="34" charset="0"/>
              </a:rPr>
              <a:t>Selected features, thresholds, and weights</a:t>
            </a:r>
          </a:p>
        </p:txBody>
      </p:sp>
      <p:pic>
        <p:nvPicPr>
          <p:cNvPr id="74" name="Picture 28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42818" r="24835" b="40144"/>
          <a:stretch>
            <a:fillRect/>
          </a:stretch>
        </p:blipFill>
        <p:spPr bwMode="auto">
          <a:xfrm>
            <a:off x="5849938" y="1165225"/>
            <a:ext cx="226377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886450" y="2771775"/>
            <a:ext cx="21542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  <a:latin typeface="Trebuchet MS" pitchFamily="34" charset="0"/>
              </a:rPr>
              <a:t>New image</a:t>
            </a:r>
          </a:p>
        </p:txBody>
      </p:sp>
      <p:sp>
        <p:nvSpPr>
          <p:cNvPr id="78" name="Rectangle 7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86450" y="1238250"/>
            <a:ext cx="365125" cy="417513"/>
          </a:xfrm>
          <a:prstGeom prst="rect">
            <a:avLst/>
          </a:prstGeom>
          <a:noFill/>
          <a:ln w="38100" cap="sq" algn="ctr">
            <a:solidFill>
              <a:srgbClr val="FFFF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>
              <a:solidFill>
                <a:srgbClr val="000000"/>
              </a:solidFill>
              <a:latin typeface="Trebuchet MS"/>
            </a:endParaRPr>
          </a:p>
        </p:txBody>
      </p:sp>
      <p:grpSp>
        <p:nvGrpSpPr>
          <p:cNvPr id="3" name="Group 79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5083175" y="1566863"/>
            <a:ext cx="766763" cy="2405062"/>
            <a:chOff x="5083182" y="1566450"/>
            <a:chExt cx="766773" cy="2405781"/>
          </a:xfrm>
        </p:grpSpPr>
        <p:sp>
          <p:nvSpPr>
            <p:cNvPr id="77" name="Up Arrow 76"/>
            <p:cNvSpPr/>
            <p:nvPr>
              <p:custDataLst>
                <p:tags r:id="rId19"/>
              </p:custDataLst>
            </p:nvPr>
          </p:nvSpPr>
          <p:spPr bwMode="auto">
            <a:xfrm rot="1715709">
              <a:off x="5083182" y="1634732"/>
              <a:ext cx="766773" cy="2337499"/>
            </a:xfrm>
            <a:prstGeom prst="upArrow">
              <a:avLst/>
            </a:prstGeom>
            <a:solidFill>
              <a:schemeClr val="tx1">
                <a:lumMod val="65000"/>
              </a:schemeClr>
            </a:solidFill>
            <a:ln w="12700" cap="sq" cmpd="sng" algn="ctr">
              <a:solidFill>
                <a:schemeClr val="bg2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00" b="1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615457" name="TextBox 78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rot="-3602014">
              <a:off x="4449764" y="2369452"/>
              <a:ext cx="219078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srgbClr val="000000"/>
                  </a:solidFill>
                  <a:latin typeface="Trebuchet MS" pitchFamily="34" charset="0"/>
                </a:rPr>
                <a:t>Apply to each subwindow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6D7BB-2806-4694-9201-C1DF6EA7CF1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71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948 -0.00254 0.18976 -0.00508 0.18872 -0.00277 C 0.18768 -0.00046 0.00278 0.0081 -0.00607 0.01365 C -0.01493 0.0192 0.11164 0.0273 0.13507 0.03008 " pathEditMode="relative" ptsTypes="aaaA">
                                      <p:cBhvr>
                                        <p:cTn id="3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24" grpId="0"/>
      <p:bldP spid="25" grpId="0" animBg="1"/>
      <p:bldP spid="68" grpId="0" animBg="1"/>
      <p:bldP spid="70" grpId="0" animBg="1"/>
      <p:bldP spid="71" grpId="0"/>
      <p:bldP spid="75" grpId="0"/>
      <p:bldP spid="78" grpId="0" animBg="1"/>
      <p:bldP spid="78" grpId="1" animBg="1"/>
      <p:bldP spid="78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implemented system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7772400" cy="4876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Training Data</a:t>
            </a:r>
          </a:p>
          <a:p>
            <a:pPr lvl="1"/>
            <a:r>
              <a:rPr lang="en-US" smtClean="0"/>
              <a:t>5000 faces</a:t>
            </a:r>
          </a:p>
          <a:p>
            <a:pPr lvl="2"/>
            <a:r>
              <a:rPr lang="en-US" smtClean="0"/>
              <a:t>All frontal, rescaled to </a:t>
            </a:r>
            <a:br>
              <a:rPr lang="en-US" smtClean="0"/>
            </a:br>
            <a:r>
              <a:rPr lang="en-US" smtClean="0"/>
              <a:t>24x24 pixels</a:t>
            </a:r>
          </a:p>
          <a:p>
            <a:pPr lvl="1"/>
            <a:r>
              <a:rPr lang="en-US" smtClean="0"/>
              <a:t>300 million non-faces</a:t>
            </a:r>
          </a:p>
          <a:p>
            <a:pPr lvl="2"/>
            <a:r>
              <a:rPr lang="en-US" smtClean="0"/>
              <a:t>9500 non-face images</a:t>
            </a:r>
          </a:p>
          <a:p>
            <a:pPr lvl="1"/>
            <a:r>
              <a:rPr lang="en-US" smtClean="0"/>
              <a:t>Faces are normalized</a:t>
            </a:r>
          </a:p>
          <a:p>
            <a:pPr lvl="2"/>
            <a:r>
              <a:rPr lang="en-US" smtClean="0"/>
              <a:t>Scale, translation</a:t>
            </a:r>
          </a:p>
          <a:p>
            <a:pPr>
              <a:buFontTx/>
              <a:buChar char="•"/>
            </a:pPr>
            <a:r>
              <a:rPr lang="en-US" smtClean="0"/>
              <a:t>Many variations</a:t>
            </a:r>
          </a:p>
          <a:p>
            <a:pPr lvl="1"/>
            <a:r>
              <a:rPr lang="en-US" smtClean="0"/>
              <a:t>Across individuals</a:t>
            </a:r>
          </a:p>
          <a:p>
            <a:pPr lvl="1"/>
            <a:r>
              <a:rPr lang="en-US" smtClean="0"/>
              <a:t>Illumination</a:t>
            </a:r>
          </a:p>
          <a:p>
            <a:pPr lvl="1"/>
            <a:r>
              <a:rPr lang="en-US" smtClean="0"/>
              <a:t>Pose</a:t>
            </a:r>
          </a:p>
          <a:p>
            <a:pPr>
              <a:buFontTx/>
              <a:buChar char="•"/>
            </a:pPr>
            <a:endParaRPr lang="en-US" smtClean="0"/>
          </a:p>
        </p:txBody>
      </p:sp>
      <p:pic>
        <p:nvPicPr>
          <p:cNvPr id="31748" name="Picture 4" descr="training_fac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219200"/>
            <a:ext cx="426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9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 performance</a:t>
            </a:r>
          </a:p>
        </p:txBody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Training time: “weeks” on 466 MHz Sun workstation</a:t>
            </a:r>
          </a:p>
          <a:p>
            <a:pPr>
              <a:buFontTx/>
              <a:buChar char="•"/>
            </a:pPr>
            <a:r>
              <a:rPr lang="en-US" smtClean="0"/>
              <a:t>38 layers, total of 6061 features</a:t>
            </a:r>
          </a:p>
          <a:p>
            <a:pPr>
              <a:buFontTx/>
              <a:buChar char="•"/>
            </a:pPr>
            <a:r>
              <a:rPr lang="en-US" smtClean="0"/>
              <a:t>Average of 10 features evaluated per window on test set</a:t>
            </a:r>
          </a:p>
          <a:p>
            <a:pPr>
              <a:buFontTx/>
              <a:buChar char="•"/>
            </a:pPr>
            <a:r>
              <a:rPr lang="en-US" smtClean="0"/>
              <a:t>“On a 700 Mhz Pentium III processor, the face detector can process a 384 by 288 pixel image in about .067 seconds” </a:t>
            </a:r>
          </a:p>
          <a:p>
            <a:pPr lvl="1"/>
            <a:r>
              <a:rPr lang="en-US" smtClean="0"/>
              <a:t>15 Hz</a:t>
            </a:r>
          </a:p>
          <a:p>
            <a:pPr lvl="1"/>
            <a:r>
              <a:rPr lang="en-US" smtClean="0"/>
              <a:t>15 times faster than previous detector of comparable accuracy (Rowley et al., 1998)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4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601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pPr defTabSz="914400"/>
            <a:r>
              <a:rPr lang="en-US" dirty="0" smtClean="0">
                <a:solidFill>
                  <a:srgbClr val="000099"/>
                </a:solidFill>
                <a:latin typeface="Trebuchet MS"/>
              </a:rPr>
              <a:t>Non-maximal suppression (NMS)</a:t>
            </a:r>
            <a:endParaRPr lang="en-US" dirty="0">
              <a:solidFill>
                <a:srgbClr val="000099"/>
              </a:solidFill>
              <a:latin typeface="Trebuchet MS"/>
            </a:endParaRPr>
          </a:p>
        </p:txBody>
      </p:sp>
      <p:pic>
        <p:nvPicPr>
          <p:cNvPr id="6146" name="Picture 2" descr="C:\larryz\classes\UW576S11\Assignment4\query\Befo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66875"/>
            <a:ext cx="47815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9800" y="5638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0000"/>
                </a:solidFill>
                <a:latin typeface="Trebuchet MS"/>
              </a:rPr>
              <a:t>Many detections above threshold.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39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13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AdaBoost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Input</a:t>
            </a:r>
            <a:r>
              <a:rPr lang="en-US" sz="2400" dirty="0" smtClean="0"/>
              <a:t> is a set of training examples (X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) </a:t>
            </a:r>
            <a:r>
              <a:rPr lang="en-US" sz="2400" dirty="0" err="1" smtClean="0"/>
              <a:t>i</a:t>
            </a:r>
            <a:r>
              <a:rPr lang="en-US" sz="2400" dirty="0" smtClean="0"/>
              <a:t> = 1 to m.</a:t>
            </a:r>
          </a:p>
          <a:p>
            <a:r>
              <a:rPr lang="en-US" sz="2400" dirty="0" smtClean="0"/>
              <a:t>We train a </a:t>
            </a:r>
            <a:r>
              <a:rPr lang="en-US" sz="2400" dirty="0" smtClean="0">
                <a:solidFill>
                  <a:srgbClr val="FF0000"/>
                </a:solidFill>
              </a:rPr>
              <a:t>sequence of weak classifiers</a:t>
            </a:r>
            <a:r>
              <a:rPr lang="en-US" sz="2400" dirty="0" smtClean="0"/>
              <a:t>, such as decision trees, neural nets or SVMs. Weak because not as strong as the final classifier.</a:t>
            </a:r>
          </a:p>
          <a:p>
            <a:r>
              <a:rPr lang="en-US" sz="2400" dirty="0" smtClean="0"/>
              <a:t>The training examples will have </a:t>
            </a:r>
            <a:r>
              <a:rPr lang="en-US" sz="2400" dirty="0" smtClean="0">
                <a:solidFill>
                  <a:srgbClr val="FF0000"/>
                </a:solidFill>
              </a:rPr>
              <a:t>weights</a:t>
            </a:r>
            <a:r>
              <a:rPr lang="en-US" sz="2400" dirty="0" smtClean="0"/>
              <a:t>, initially all equal.</a:t>
            </a:r>
          </a:p>
          <a:p>
            <a:r>
              <a:rPr lang="en-US" sz="2400" dirty="0" smtClean="0"/>
              <a:t>At each step, we use the current weights, train a new classifier, and use its performance on the training data to produce new weights for the next step</a:t>
            </a:r>
            <a:r>
              <a:rPr lang="en-US" sz="2400" dirty="0"/>
              <a:t> </a:t>
            </a:r>
            <a:r>
              <a:rPr lang="en-US" sz="2400" dirty="0" smtClean="0"/>
              <a:t>(normalized).</a:t>
            </a:r>
          </a:p>
          <a:p>
            <a:r>
              <a:rPr lang="en-US" sz="2400" dirty="0" smtClean="0"/>
              <a:t>But we </a:t>
            </a:r>
            <a:r>
              <a:rPr lang="en-US" sz="2400" dirty="0" smtClean="0">
                <a:solidFill>
                  <a:srgbClr val="3506BA"/>
                </a:solidFill>
              </a:rPr>
              <a:t>keep ALL </a:t>
            </a:r>
            <a:r>
              <a:rPr lang="en-US" sz="2400" dirty="0" smtClean="0"/>
              <a:t>the weak classifiers.</a:t>
            </a:r>
          </a:p>
          <a:p>
            <a:r>
              <a:rPr lang="en-US" sz="2400" dirty="0" smtClean="0"/>
              <a:t>When it’s time for testing on a new feature vector, we will </a:t>
            </a:r>
            <a:r>
              <a:rPr lang="en-US" sz="2400" dirty="0" smtClean="0">
                <a:solidFill>
                  <a:srgbClr val="FF0000"/>
                </a:solidFill>
              </a:rPr>
              <a:t>combine the results from all of the weak classifiers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2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pPr defTabSz="914400"/>
            <a:r>
              <a:rPr lang="en-US" dirty="0" smtClean="0">
                <a:solidFill>
                  <a:srgbClr val="000099"/>
                </a:solidFill>
                <a:latin typeface="Trebuchet MS"/>
              </a:rPr>
              <a:t>Non-maximal suppression (NMS)</a:t>
            </a:r>
            <a:endParaRPr lang="en-US" dirty="0">
              <a:solidFill>
                <a:srgbClr val="000099"/>
              </a:solidFill>
              <a:latin typeface="Trebuchet MS"/>
            </a:endParaRPr>
          </a:p>
        </p:txBody>
      </p:sp>
      <p:pic>
        <p:nvPicPr>
          <p:cNvPr id="6146" name="Picture 2" descr="C:\larryz\classes\UW576S11\Assignment4\query\Befo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66875"/>
            <a:ext cx="47815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larryz\classes\UW576S11\Assignment4\query\Af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66875"/>
            <a:ext cx="47815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40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13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62865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0" y="5848350"/>
            <a:ext cx="342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C00000"/>
                </a:solidFill>
                <a:latin typeface="Trebuchet MS"/>
              </a:rPr>
              <a:t>Similar accuracy, but 10x faster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2561" y="188247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66FF">
                    <a:lumMod val="75000"/>
                  </a:srgbClr>
                </a:solidFill>
                <a:latin typeface="Trebuchet MS"/>
              </a:rPr>
              <a:t>Is this good?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2705100" y="1524000"/>
            <a:ext cx="685800" cy="4894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41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8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39484" r="24835" b="8292"/>
          <a:stretch>
            <a:fillRect/>
          </a:stretch>
        </p:blipFill>
        <p:spPr bwMode="auto">
          <a:xfrm>
            <a:off x="1066800" y="1165225"/>
            <a:ext cx="7119938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9523" name="Title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457200" y="287863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3200" b="1" dirty="0">
                <a:solidFill>
                  <a:srgbClr val="000099"/>
                </a:solidFill>
                <a:latin typeface="Trebuchet MS" pitchFamily="34" charset="0"/>
              </a:rPr>
              <a:t>Viola-Jones Face Detector: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42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66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570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36972" r="24269" b="8212"/>
          <a:stretch>
            <a:fillRect/>
          </a:stretch>
        </p:blipFill>
        <p:spPr bwMode="auto">
          <a:xfrm>
            <a:off x="665163" y="982663"/>
            <a:ext cx="7812087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1571" name="Title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3200" b="1">
                <a:solidFill>
                  <a:srgbClr val="000099"/>
                </a:solidFill>
                <a:latin typeface="Trebuchet MS" pitchFamily="34" charset="0"/>
              </a:rPr>
              <a:t>Viola-Jones Face Detector: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43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57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618" name="Picture 3" descr="th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238250"/>
            <a:ext cx="4914900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3619" name="Picture 4" descr="brez-out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50" y="1231900"/>
            <a:ext cx="3200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3620" name="Title 1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609600" y="361950"/>
            <a:ext cx="7723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3200" b="1">
                <a:solidFill>
                  <a:srgbClr val="000099"/>
                </a:solidFill>
                <a:latin typeface="Trebuchet MS" pitchFamily="34" charset="0"/>
              </a:rPr>
              <a:t>Viola-Jones Face Detector: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44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077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381000"/>
            <a:ext cx="7315200" cy="609600"/>
          </a:xfrm>
        </p:spPr>
        <p:txBody>
          <a:bodyPr/>
          <a:lstStyle/>
          <a:p>
            <a:r>
              <a:rPr lang="en-US"/>
              <a:t>Detecting profile faces?</a:t>
            </a:r>
          </a:p>
        </p:txBody>
      </p:sp>
      <p:pic>
        <p:nvPicPr>
          <p:cNvPr id="44035" name="Picture 4" descr="feature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7"/>
          <a:stretch>
            <a:fillRect/>
          </a:stretch>
        </p:blipFill>
        <p:spPr bwMode="auto">
          <a:xfrm>
            <a:off x="4572000" y="2260600"/>
            <a:ext cx="37338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0750" y="1238250"/>
            <a:ext cx="748506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b="1">
                <a:solidFill>
                  <a:srgbClr val="000000"/>
                </a:solidFill>
                <a:latin typeface="Trebuchet MS" pitchFamily="34" charset="0"/>
              </a:rPr>
              <a:t>Detecting profile faces requires training separate detector with profile examples.</a:t>
            </a:r>
          </a:p>
        </p:txBody>
      </p:sp>
      <p:pic>
        <p:nvPicPr>
          <p:cNvPr id="44037" name="Picture 3" descr="example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78" b="3342"/>
          <a:stretch>
            <a:fillRect/>
          </a:stretch>
        </p:blipFill>
        <p:spPr bwMode="auto">
          <a:xfrm>
            <a:off x="957263" y="2187575"/>
            <a:ext cx="3268662" cy="32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45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7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714" name="Group 9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8188" y="1384300"/>
            <a:ext cx="4125912" cy="2606675"/>
            <a:chOff x="1322343" y="3611565"/>
            <a:chExt cx="4125969" cy="2606675"/>
          </a:xfrm>
        </p:grpSpPr>
        <p:pic>
          <p:nvPicPr>
            <p:cNvPr id="627715" name="Picture 3" descr="fdr-out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369" y="3684591"/>
              <a:ext cx="4052943" cy="2432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7716" name="Picture 4" descr="fdr-right-out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58"/>
            <a:stretch>
              <a:fillRect/>
            </a:stretch>
          </p:blipFill>
          <p:spPr bwMode="auto">
            <a:xfrm>
              <a:off x="1322343" y="3611565"/>
              <a:ext cx="1600200" cy="260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27717" name="Picture 5" descr="olym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1493838"/>
            <a:ext cx="3030538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7718" name="Text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6553200"/>
            <a:ext cx="3352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Arial" pitchFamily="34" charset="0"/>
              </a:rPr>
              <a:t>Paul Viola, ICCV tutorial</a:t>
            </a:r>
          </a:p>
        </p:txBody>
      </p:sp>
      <p:sp>
        <p:nvSpPr>
          <p:cNvPr id="627719" name="Title 1"/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609600" y="361950"/>
            <a:ext cx="7723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3200" b="1">
                <a:solidFill>
                  <a:srgbClr val="000099"/>
                </a:solidFill>
                <a:latin typeface="Trebuchet MS" pitchFamily="34" charset="0"/>
              </a:rPr>
              <a:t>Viola-Jones Face Detector: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38ED-CFD4-4439-98B5-D554D0B40B4D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46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80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Summary: Viola/Jones detector</a:t>
            </a:r>
          </a:p>
        </p:txBody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Rectangle features</a:t>
            </a:r>
          </a:p>
          <a:p>
            <a:pPr>
              <a:buFontTx/>
              <a:buChar char="•"/>
            </a:pPr>
            <a:r>
              <a:rPr lang="en-US" smtClean="0"/>
              <a:t>Integral images for fast computation</a:t>
            </a:r>
          </a:p>
          <a:p>
            <a:pPr>
              <a:buFontTx/>
              <a:buChar char="•"/>
            </a:pPr>
            <a:r>
              <a:rPr lang="en-US" smtClean="0"/>
              <a:t>Boosting for feature selection</a:t>
            </a:r>
          </a:p>
          <a:p>
            <a:pPr>
              <a:buFontTx/>
              <a:buChar char="•"/>
            </a:pPr>
            <a:r>
              <a:rPr lang="en-US" smtClean="0"/>
              <a:t>Attentional cascade for fast rejection of negative windows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7530-F841-445A-9BBF-C142C1C9EEB7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47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29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397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of Boosting</a:t>
            </a:r>
            <a:br>
              <a:rPr lang="en-US" dirty="0" smtClean="0"/>
            </a:br>
            <a:r>
              <a:rPr lang="en-US" dirty="0" smtClean="0"/>
              <a:t>(from AI text)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2" y="2165257"/>
            <a:ext cx="5565775" cy="395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1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371600"/>
          </a:xfrm>
        </p:spPr>
        <p:txBody>
          <a:bodyPr/>
          <a:lstStyle/>
          <a:p>
            <a:r>
              <a:rPr lang="en-US" sz="4000" dirty="0">
                <a:solidFill>
                  <a:srgbClr val="000090"/>
                </a:solidFill>
              </a:rPr>
              <a:t>Boosting results – Digit recognition</a:t>
            </a:r>
          </a:p>
        </p:txBody>
      </p:sp>
      <p:sp>
        <p:nvSpPr>
          <p:cNvPr id="547843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4876800"/>
            <a:ext cx="6477000" cy="1676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90"/>
                </a:solidFill>
              </a:rPr>
              <a:t>Boosting:</a:t>
            </a:r>
            <a:endParaRPr lang="en-US" dirty="0">
              <a:solidFill>
                <a:srgbClr val="00009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/>
              <a:t>Seems to be </a:t>
            </a:r>
            <a:r>
              <a:rPr lang="en-US" dirty="0"/>
              <a:t>r</a:t>
            </a:r>
            <a:r>
              <a:rPr lang="en-US" dirty="0" smtClean="0"/>
              <a:t>obust </a:t>
            </a:r>
            <a:r>
              <a:rPr lang="en-US" dirty="0"/>
              <a:t>to overfitting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Test </a:t>
            </a:r>
            <a:r>
              <a:rPr lang="en-US" dirty="0" smtClean="0"/>
              <a:t>error can decrease </a:t>
            </a:r>
            <a:r>
              <a:rPr lang="en-US" dirty="0"/>
              <a:t>even after training error is </a:t>
            </a:r>
            <a:r>
              <a:rPr lang="en-US" dirty="0" smtClean="0"/>
              <a:t>zero!!!</a:t>
            </a:r>
            <a:endParaRPr lang="en-US" dirty="0"/>
          </a:p>
        </p:txBody>
      </p:sp>
      <p:pic>
        <p:nvPicPr>
          <p:cNvPr id="54784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1066800"/>
            <a:ext cx="5029200" cy="3735206"/>
          </a:xfrm>
          <a:prstGeom prst="rect">
            <a:avLst/>
          </a:prstGeom>
          <a:noFill/>
        </p:spPr>
      </p:pic>
      <p:sp>
        <p:nvSpPr>
          <p:cNvPr id="547845" name="Text Box 5"/>
          <p:cNvSpPr txBox="1">
            <a:spLocks noChangeArrowheads="1"/>
          </p:cNvSpPr>
          <p:nvPr/>
        </p:nvSpPr>
        <p:spPr bwMode="auto">
          <a:xfrm>
            <a:off x="7010400" y="746125"/>
            <a:ext cx="2133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[Schapire, 1989]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0" y="2450068"/>
            <a:ext cx="115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error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2000" y="3669268"/>
            <a:ext cx="156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error</a:t>
            </a:r>
            <a:endParaRPr lang="en-US" dirty="0"/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>
            <a:off x="4419600" y="2634734"/>
            <a:ext cx="914400" cy="718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3"/>
          </p:cNvCxnSpPr>
          <p:nvPr/>
        </p:nvCxnSpPr>
        <p:spPr>
          <a:xfrm flipV="1">
            <a:off x="2323545" y="3352800"/>
            <a:ext cx="953055" cy="501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7530-F841-445A-9BBF-C142C1C9EEB7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6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368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 detection</a:t>
            </a:r>
          </a:p>
        </p:txBody>
      </p:sp>
      <p:pic>
        <p:nvPicPr>
          <p:cNvPr id="8" name="Picture 7" descr="fast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3600" y="2286000"/>
            <a:ext cx="2235200" cy="167640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828800" y="4267200"/>
            <a:ext cx="51122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/>
              <a:t>State-of-the-art face detection demo</a:t>
            </a:r>
          </a:p>
          <a:p>
            <a:pPr algn="ctr"/>
            <a:r>
              <a:rPr lang="en-US" b="0" dirty="0" smtClean="0"/>
              <a:t>(Courtesy </a:t>
            </a:r>
            <a:r>
              <a:rPr lang="en-US" b="0" dirty="0" smtClean="0">
                <a:hlinkClick r:id="rId4"/>
              </a:rPr>
              <a:t>Boris </a:t>
            </a:r>
            <a:r>
              <a:rPr lang="en-US" b="0" dirty="0" err="1" smtClean="0">
                <a:hlinkClick r:id="rId4"/>
              </a:rPr>
              <a:t>Babenko</a:t>
            </a:r>
            <a:r>
              <a:rPr lang="en-US" b="0" dirty="0" smtClean="0"/>
              <a:t>)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7530-F841-445A-9BBF-C142C1C9EEB7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7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9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362200"/>
            <a:ext cx="394493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4165" name="AutoShape 5"/>
          <p:cNvSpPr>
            <a:spLocks noChangeArrowheads="1"/>
          </p:cNvSpPr>
          <p:nvPr/>
        </p:nvSpPr>
        <p:spPr bwMode="auto">
          <a:xfrm>
            <a:off x="457200" y="2438400"/>
            <a:ext cx="623888" cy="6858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 detection and recognition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979863" y="3276600"/>
            <a:ext cx="1295400" cy="838200"/>
          </a:xfrm>
          <a:prstGeom prst="rightArrow">
            <a:avLst>
              <a:gd name="adj1" fmla="val 50000"/>
              <a:gd name="adj2" fmla="val 38636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0" dirty="0"/>
              <a:t>Detection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5351463" y="3200400"/>
          <a:ext cx="9779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Image" r:id="rId5" imgW="977778" imgH="1002821" progId="Photoshop.Image.10">
                  <p:embed/>
                </p:oleObj>
              </mc:Choice>
              <mc:Fallback>
                <p:oleObj name="Image" r:id="rId5" imgW="977778" imgH="1002821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1463" y="3200400"/>
                        <a:ext cx="9779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494463" y="3276600"/>
            <a:ext cx="1447800" cy="838200"/>
          </a:xfrm>
          <a:prstGeom prst="rightArrow">
            <a:avLst>
              <a:gd name="adj1" fmla="val 50000"/>
              <a:gd name="adj2" fmla="val 43182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0"/>
              <a:t>Recognition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8018463" y="3505200"/>
            <a:ext cx="1049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“Sally”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7530-F841-445A-9BBF-C142C1C9EEB7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8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0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7 -0.01204 L 0.36424 -0.01204 L 0.36337 0.03958 L -0.00504 0.03958 L -0.00504 0.0956 L 0.18073 0.09537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1244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5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165" grpId="0" animBg="1"/>
      <p:bldP spid="1244165" grpId="1" animBg="1"/>
      <p:bldP spid="6" grpId="0" animBg="1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the faces? </a:t>
            </a:r>
            <a:endParaRPr lang="en-US" dirty="0"/>
          </a:p>
        </p:txBody>
      </p:sp>
      <p:pic>
        <p:nvPicPr>
          <p:cNvPr id="6146" name="Picture 2" descr="http://scien.stanford.edu/pages/labsite/2007/psych221/projects/07/face%20detection/images/shuttle2_face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47" y="2057400"/>
            <a:ext cx="515865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77530-F841-445A-9BBF-C142C1C9EEB7}" type="slidenum">
              <a:rPr lang="en-US" smtClean="0">
                <a:solidFill>
                  <a:srgbClr val="000000"/>
                </a:solidFill>
                <a:latin typeface="Arial"/>
              </a:rPr>
              <a:pPr/>
              <a:t>9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54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1|0.2|0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365D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6615</TotalTime>
  <Words>2424</Words>
  <Application>Microsoft Office PowerPoint</Application>
  <PresentationFormat>On-screen Show (4:3)</PresentationFormat>
  <Paragraphs>672</Paragraphs>
  <Slides>47</Slides>
  <Notes>30</Notes>
  <HiddenSlides>1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mosaic</vt:lpstr>
      <vt:lpstr>2_Office Theme</vt:lpstr>
      <vt:lpstr>Blank Presentation</vt:lpstr>
      <vt:lpstr>1_Blank Presentation</vt:lpstr>
      <vt:lpstr>Office Theme</vt:lpstr>
      <vt:lpstr>2_Blank Presentation</vt:lpstr>
      <vt:lpstr>Image</vt:lpstr>
      <vt:lpstr> Face Detection via AdaBoost</vt:lpstr>
      <vt:lpstr>What’s Coming</vt:lpstr>
      <vt:lpstr>Learning from weighted data</vt:lpstr>
      <vt:lpstr>Basic AdaBoost Overview</vt:lpstr>
      <vt:lpstr>Idea of Boosting (from AI text)</vt:lpstr>
      <vt:lpstr>Boosting results – Digit recognition</vt:lpstr>
      <vt:lpstr>Face detection</vt:lpstr>
      <vt:lpstr>Face detection and recognition</vt:lpstr>
      <vt:lpstr>Face detection</vt:lpstr>
      <vt:lpstr>Face Detection</vt:lpstr>
      <vt:lpstr>Image Features</vt:lpstr>
      <vt:lpstr>Feature extraction</vt:lpstr>
      <vt:lpstr>Recall: Sums of rectangular regions</vt:lpstr>
      <vt:lpstr>Sums of rectangular regions</vt:lpstr>
      <vt:lpstr>Sums of rectangular regions</vt:lpstr>
      <vt:lpstr>Large library of filters</vt:lpstr>
      <vt:lpstr>Feature selection</vt:lpstr>
      <vt:lpstr>AdaBoost for feature+classifier selection</vt:lpstr>
      <vt:lpstr>Weak Classifiers</vt:lpstr>
      <vt:lpstr>AdaBoost: Intuition</vt:lpstr>
      <vt:lpstr>AdaBoost: Intuition</vt:lpstr>
      <vt:lpstr>AdaBoost: Intuition</vt:lpstr>
      <vt:lpstr>PowerPoint Presentation</vt:lpstr>
      <vt:lpstr>AdaBoost Algorithm modified by Viola Jones</vt:lpstr>
      <vt:lpstr>PowerPoint Presentation</vt:lpstr>
      <vt:lpstr>PowerPoint Presentation</vt:lpstr>
      <vt:lpstr>PowerPoint Presentation</vt:lpstr>
      <vt:lpstr>What’s going on?</vt:lpstr>
      <vt:lpstr>Measuring classification performance</vt:lpstr>
      <vt:lpstr>Boosting for face detection</vt:lpstr>
      <vt:lpstr>Boosting for face detection</vt:lpstr>
      <vt:lpstr>Attentional cascade (from Viola-Jones) This part will be extra credit for HW4</vt:lpstr>
      <vt:lpstr>Attentional cascade</vt:lpstr>
      <vt:lpstr>Attentional cascade</vt:lpstr>
      <vt:lpstr>Training the cascade</vt:lpstr>
      <vt:lpstr>Viola-Jones Face Detector: Summary</vt:lpstr>
      <vt:lpstr>The implemented system</vt:lpstr>
      <vt:lpstr>System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Detecting profile faces?</vt:lpstr>
      <vt:lpstr>PowerPoint Presentation</vt:lpstr>
      <vt:lpstr>Summary: Viola/Jones detector</vt:lpstr>
    </vt:vector>
  </TitlesOfParts>
  <Company>UW CSE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Recognition</dc:title>
  <dc:creator>Ali Farhadi</dc:creator>
  <cp:lastModifiedBy>CSE</cp:lastModifiedBy>
  <cp:revision>95</cp:revision>
  <dcterms:created xsi:type="dcterms:W3CDTF">2013-05-20T23:23:00Z</dcterms:created>
  <dcterms:modified xsi:type="dcterms:W3CDTF">2017-02-17T23:37:25Z</dcterms:modified>
</cp:coreProperties>
</file>